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94716"/>
  </p:normalViewPr>
  <p:slideViewPr>
    <p:cSldViewPr snapToGrid="0">
      <p:cViewPr varScale="1">
        <p:scale>
          <a:sx n="147" d="100"/>
          <a:sy n="147" d="100"/>
        </p:scale>
        <p:origin x="2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2"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xfrm>
            <a:off x="11095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2"/>
          <p:cNvSpPr/>
          <p:nvPr/>
        </p:nvSpPr>
        <p:spPr>
          <a:xfrm rot="16200000">
            <a:off x="-380998" y="380999"/>
            <a:ext cx="6858002" cy="6095998"/>
          </a:xfrm>
          <a:prstGeom prst="rect">
            <a:avLst/>
          </a:prstGeom>
          <a:solidFill>
            <a:srgbClr val="FFFFFF"/>
          </a:solidFill>
          <a:ln w="12700">
            <a:miter lim="400000"/>
          </a:ln>
          <a:effectLst>
            <a:outerShdw blurRad="381000" dist="101600" rotWithShape="0">
              <a:srgbClr val="000000">
                <a:alpha val="12000"/>
              </a:srgbClr>
            </a:outerShdw>
          </a:effectLst>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03" name="Title 1"/>
          <p:cNvSpPr txBox="1">
            <a:spLocks noGrp="1"/>
          </p:cNvSpPr>
          <p:nvPr>
            <p:ph type="title"/>
          </p:nvPr>
        </p:nvSpPr>
        <p:spPr>
          <a:xfrm>
            <a:off x="707412" y="4544702"/>
            <a:ext cx="4792638" cy="1811648"/>
          </a:xfrm>
          <a:prstGeom prst="rect">
            <a:avLst/>
          </a:prstGeom>
        </p:spPr>
        <p:txBody>
          <a:bodyPr/>
          <a:lstStyle>
            <a:lvl1pPr>
              <a:defRPr sz="4000"/>
            </a:lvl1pPr>
          </a:lstStyle>
          <a:p>
            <a:r>
              <a:t>Topics Covered</a:t>
            </a:r>
          </a:p>
        </p:txBody>
      </p:sp>
      <p:pic>
        <p:nvPicPr>
          <p:cNvPr id="104" name="Picture 13" descr="Picture 13"/>
          <p:cNvPicPr>
            <a:picLocks noChangeAspect="1"/>
          </p:cNvPicPr>
          <p:nvPr/>
        </p:nvPicPr>
        <p:blipFill>
          <a:blip r:embed="rId2"/>
          <a:srcRect r="1241"/>
          <a:stretch>
            <a:fillRect/>
          </a:stretch>
        </p:blipFill>
        <p:spPr>
          <a:xfrm>
            <a:off x="-1" y="8"/>
            <a:ext cx="6096002" cy="4114093"/>
          </a:xfrm>
          <a:prstGeom prst="rect">
            <a:avLst/>
          </a:prstGeom>
          <a:ln w="12700">
            <a:miter lim="400000"/>
          </a:ln>
        </p:spPr>
      </p:pic>
      <p:sp>
        <p:nvSpPr>
          <p:cNvPr id="105" name="Content Placeholder 2"/>
          <p:cNvSpPr txBox="1">
            <a:spLocks noGrp="1"/>
          </p:cNvSpPr>
          <p:nvPr>
            <p:ph type="body" sz="half" idx="1"/>
          </p:nvPr>
        </p:nvSpPr>
        <p:spPr>
          <a:xfrm>
            <a:off x="6803410" y="691910"/>
            <a:ext cx="4585648" cy="5474177"/>
          </a:xfrm>
          <a:prstGeom prst="rect">
            <a:avLst/>
          </a:prstGeom>
        </p:spPr>
        <p:txBody>
          <a:bodyPr anchor="ctr"/>
          <a:lstStyle/>
          <a:p>
            <a:pPr>
              <a:defRPr sz="2000"/>
            </a:pPr>
            <a:r>
              <a:t>Overview</a:t>
            </a:r>
          </a:p>
          <a:p>
            <a:pPr>
              <a:defRPr sz="2000"/>
            </a:pPr>
            <a:r>
              <a:t>Proposed Application</a:t>
            </a:r>
          </a:p>
          <a:p>
            <a:pPr>
              <a:defRPr sz="2000"/>
            </a:pPr>
            <a:r>
              <a:t>User Analysis</a:t>
            </a:r>
          </a:p>
          <a:p>
            <a:pPr>
              <a:defRPr sz="2000"/>
            </a:pPr>
            <a:r>
              <a:t>Functional Requirements</a:t>
            </a:r>
          </a:p>
          <a:p>
            <a:pPr>
              <a:defRPr sz="2000"/>
            </a:pPr>
            <a:r>
              <a:t>Non-Functional Requirements</a:t>
            </a:r>
          </a:p>
          <a:p>
            <a:pPr>
              <a:defRPr sz="2000"/>
            </a:pPr>
            <a:r>
              <a:t>Context Model</a:t>
            </a:r>
          </a:p>
          <a:p>
            <a:pPr>
              <a:defRPr sz="2000"/>
            </a:pPr>
            <a:r>
              <a:t>User Interface</a:t>
            </a:r>
          </a:p>
          <a:p>
            <a:pPr>
              <a:defRPr sz="2000"/>
            </a:pPr>
            <a:r>
              <a:t>Pseudocode</a:t>
            </a:r>
          </a:p>
          <a:p>
            <a:pPr>
              <a:defRPr sz="2000"/>
            </a:pPr>
            <a:r>
              <a:t>Risk Assessment</a:t>
            </a:r>
          </a:p>
          <a:p>
            <a:pPr>
              <a:defRPr sz="2000"/>
            </a:pPr>
            <a:r>
              <a:t>Testing</a:t>
            </a:r>
          </a:p>
          <a:p>
            <a:pPr>
              <a:defRPr sz="2000"/>
            </a:pPr>
            <a:r>
              <a:t>Future Goals</a:t>
            </a:r>
          </a:p>
          <a:p>
            <a:pPr>
              <a:defRPr sz="2000"/>
            </a:pPr>
            <a:r>
              <a:t>Recording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99" name="Freeform: Shape 9"/>
          <p:cNvSpPr/>
          <p:nvPr/>
        </p:nvSpPr>
        <p:spPr>
          <a:xfrm rot="8888549">
            <a:off x="-1059475" y="-1108989"/>
            <a:ext cx="7179832" cy="5226565"/>
          </a:xfrm>
          <a:custGeom>
            <a:avLst/>
            <a:gdLst/>
            <a:ahLst/>
            <a:cxnLst>
              <a:cxn ang="0">
                <a:pos x="wd2" y="hd2"/>
              </a:cxn>
              <a:cxn ang="5400000">
                <a:pos x="wd2" y="hd2"/>
              </a:cxn>
              <a:cxn ang="10800000">
                <a:pos x="wd2" y="hd2"/>
              </a:cxn>
              <a:cxn ang="16200000">
                <a:pos x="wd2" y="hd2"/>
              </a:cxn>
            </a:cxnLst>
            <a:rect l="0" t="0" r="r" b="b"/>
            <a:pathLst>
              <a:path w="21600" h="21575" extrusionOk="0">
                <a:moveTo>
                  <a:pt x="15697" y="1918"/>
                </a:moveTo>
                <a:lnTo>
                  <a:pt x="15711" y="1916"/>
                </a:lnTo>
                <a:lnTo>
                  <a:pt x="15694" y="1913"/>
                </a:lnTo>
                <a:cubicBezTo>
                  <a:pt x="15694" y="1913"/>
                  <a:pt x="15694" y="1918"/>
                  <a:pt x="15697" y="1918"/>
                </a:cubicBezTo>
                <a:close/>
                <a:moveTo>
                  <a:pt x="14877" y="21575"/>
                </a:moveTo>
                <a:lnTo>
                  <a:pt x="423" y="9250"/>
                </a:lnTo>
                <a:lnTo>
                  <a:pt x="701" y="8474"/>
                </a:lnTo>
                <a:cubicBezTo>
                  <a:pt x="835" y="8125"/>
                  <a:pt x="978" y="7781"/>
                  <a:pt x="1130" y="7443"/>
                </a:cubicBezTo>
                <a:cubicBezTo>
                  <a:pt x="2008" y="5489"/>
                  <a:pt x="3128" y="3860"/>
                  <a:pt x="4551" y="2635"/>
                </a:cubicBezTo>
                <a:cubicBezTo>
                  <a:pt x="5835" y="1531"/>
                  <a:pt x="7237" y="869"/>
                  <a:pt x="8731" y="497"/>
                </a:cubicBezTo>
                <a:cubicBezTo>
                  <a:pt x="8676" y="487"/>
                  <a:pt x="8621" y="495"/>
                  <a:pt x="8569" y="518"/>
                </a:cubicBezTo>
                <a:cubicBezTo>
                  <a:pt x="7517" y="726"/>
                  <a:pt x="6493" y="1144"/>
                  <a:pt x="5529" y="1759"/>
                </a:cubicBezTo>
                <a:cubicBezTo>
                  <a:pt x="3451" y="3074"/>
                  <a:pt x="1786" y="5024"/>
                  <a:pt x="646" y="7770"/>
                </a:cubicBezTo>
                <a:cubicBezTo>
                  <a:pt x="510" y="8094"/>
                  <a:pt x="386" y="8426"/>
                  <a:pt x="275" y="8766"/>
                </a:cubicBezTo>
                <a:lnTo>
                  <a:pt x="193" y="9054"/>
                </a:lnTo>
                <a:lnTo>
                  <a:pt x="0" y="8889"/>
                </a:lnTo>
                <a:lnTo>
                  <a:pt x="129" y="8451"/>
                </a:lnTo>
                <a:cubicBezTo>
                  <a:pt x="727" y="6670"/>
                  <a:pt x="1628" y="5125"/>
                  <a:pt x="2779" y="3779"/>
                </a:cubicBezTo>
                <a:cubicBezTo>
                  <a:pt x="4318" y="1975"/>
                  <a:pt x="6101" y="847"/>
                  <a:pt x="8084" y="305"/>
                </a:cubicBezTo>
                <a:cubicBezTo>
                  <a:pt x="8455" y="203"/>
                  <a:pt x="8829" y="134"/>
                  <a:pt x="9206" y="84"/>
                </a:cubicBezTo>
                <a:cubicBezTo>
                  <a:pt x="9582" y="33"/>
                  <a:pt x="9954" y="12"/>
                  <a:pt x="10392" y="5"/>
                </a:cubicBezTo>
                <a:cubicBezTo>
                  <a:pt x="10830" y="-25"/>
                  <a:pt x="11318" y="85"/>
                  <a:pt x="11804" y="206"/>
                </a:cubicBezTo>
                <a:cubicBezTo>
                  <a:pt x="13266" y="569"/>
                  <a:pt x="14702" y="1062"/>
                  <a:pt x="16098" y="1762"/>
                </a:cubicBezTo>
                <a:cubicBezTo>
                  <a:pt x="17440" y="2435"/>
                  <a:pt x="18722" y="3270"/>
                  <a:pt x="19878" y="4438"/>
                </a:cubicBezTo>
                <a:cubicBezTo>
                  <a:pt x="20441" y="5006"/>
                  <a:pt x="20954" y="5637"/>
                  <a:pt x="21392" y="6363"/>
                </a:cubicBezTo>
                <a:lnTo>
                  <a:pt x="21600" y="6731"/>
                </a:lnTo>
                <a:lnTo>
                  <a:pt x="21469" y="7020"/>
                </a:lnTo>
                <a:lnTo>
                  <a:pt x="21454" y="6989"/>
                </a:lnTo>
                <a:cubicBezTo>
                  <a:pt x="20992" y="6122"/>
                  <a:pt x="20423" y="5389"/>
                  <a:pt x="19788" y="4740"/>
                </a:cubicBezTo>
                <a:cubicBezTo>
                  <a:pt x="18789" y="3717"/>
                  <a:pt x="17685" y="2957"/>
                  <a:pt x="16531" y="2326"/>
                </a:cubicBezTo>
                <a:cubicBezTo>
                  <a:pt x="16403" y="2256"/>
                  <a:pt x="16275" y="2188"/>
                  <a:pt x="16146" y="2122"/>
                </a:cubicBezTo>
                <a:cubicBezTo>
                  <a:pt x="16024" y="2060"/>
                  <a:pt x="15901" y="2003"/>
                  <a:pt x="15778" y="1943"/>
                </a:cubicBezTo>
                <a:cubicBezTo>
                  <a:pt x="16461" y="2361"/>
                  <a:pt x="17124" y="2837"/>
                  <a:pt x="17764" y="3366"/>
                </a:cubicBezTo>
                <a:cubicBezTo>
                  <a:pt x="19063" y="4458"/>
                  <a:pt x="20213" y="5780"/>
                  <a:pt x="21105" y="7493"/>
                </a:cubicBezTo>
                <a:lnTo>
                  <a:pt x="21181" y="7656"/>
                </a:lnTo>
                <a:close/>
              </a:path>
            </a:pathLst>
          </a:custGeom>
          <a:solidFill>
            <a:schemeClr val="accent2"/>
          </a:solidFill>
          <a:ln w="12700">
            <a:miter lim="400000"/>
          </a:ln>
        </p:spPr>
        <p:txBody>
          <a:bodyPr lIns="45718" tIns="45718" rIns="45718" bIns="45718" anchor="ctr"/>
          <a:lstStyle/>
          <a:p>
            <a:pPr>
              <a:defRPr>
                <a:latin typeface="+mn-lt"/>
                <a:ea typeface="+mn-ea"/>
                <a:cs typeface="+mn-cs"/>
                <a:sym typeface="Calibri"/>
              </a:defRPr>
            </a:pPr>
            <a:endParaRPr/>
          </a:p>
        </p:txBody>
      </p:sp>
      <p:sp>
        <p:nvSpPr>
          <p:cNvPr id="200" name="Title 1"/>
          <p:cNvSpPr txBox="1">
            <a:spLocks noGrp="1"/>
          </p:cNvSpPr>
          <p:nvPr>
            <p:ph type="title"/>
          </p:nvPr>
        </p:nvSpPr>
        <p:spPr>
          <a:xfrm>
            <a:off x="841244" y="673768"/>
            <a:ext cx="3644492" cy="2414492"/>
          </a:xfrm>
          <a:prstGeom prst="rect">
            <a:avLst/>
          </a:prstGeom>
        </p:spPr>
        <p:txBody>
          <a:bodyPr anchor="t"/>
          <a:lstStyle>
            <a:lvl1pPr>
              <a:defRPr sz="4600">
                <a:solidFill>
                  <a:srgbClr val="FFFFFF"/>
                </a:solidFill>
              </a:defRPr>
            </a:lvl1pPr>
          </a:lstStyle>
          <a:p>
            <a:r>
              <a:t>Non- Functional Requirements</a:t>
            </a:r>
          </a:p>
        </p:txBody>
      </p:sp>
      <p:sp>
        <p:nvSpPr>
          <p:cNvPr id="201" name="Content Placeholder 2"/>
          <p:cNvSpPr txBox="1">
            <a:spLocks noGrp="1"/>
          </p:cNvSpPr>
          <p:nvPr>
            <p:ph type="body" sz="half" idx="1"/>
          </p:nvPr>
        </p:nvSpPr>
        <p:spPr>
          <a:xfrm>
            <a:off x="6095998" y="882314"/>
            <a:ext cx="5254756" cy="5294650"/>
          </a:xfrm>
          <a:prstGeom prst="rect">
            <a:avLst/>
          </a:prstGeom>
        </p:spPr>
        <p:txBody>
          <a:bodyPr/>
          <a:lstStyle/>
          <a:p>
            <a:pPr>
              <a:defRPr sz="1700" b="1">
                <a:latin typeface="Arial"/>
                <a:ea typeface="Arial"/>
                <a:cs typeface="Arial"/>
                <a:sym typeface="Arial"/>
              </a:defRPr>
            </a:pPr>
            <a:r>
              <a:t>Availability</a:t>
            </a:r>
          </a:p>
          <a:p>
            <a:pPr marL="685800" lvl="1" indent="-228600">
              <a:spcBef>
                <a:spcPts val="500"/>
              </a:spcBef>
              <a:defRPr sz="1700">
                <a:latin typeface="Arial"/>
                <a:ea typeface="Arial"/>
                <a:cs typeface="Arial"/>
                <a:sym typeface="Arial"/>
              </a:defRPr>
            </a:pPr>
            <a:r>
              <a:t>Aims for a high availability rate, targeting the app to be operational and ready for users 98% of the time each month.</a:t>
            </a:r>
            <a:endParaRPr sz="2400"/>
          </a:p>
          <a:p>
            <a:pPr marL="685800" lvl="1" indent="-228600">
              <a:spcBef>
                <a:spcPts val="500"/>
              </a:spcBef>
              <a:defRPr sz="1700">
                <a:latin typeface="Arial"/>
                <a:ea typeface="Arial"/>
                <a:cs typeface="Arial"/>
                <a:sym typeface="Arial"/>
              </a:defRPr>
            </a:pPr>
            <a:r>
              <a:t>Prioritizes consistent system uptime and accessibility for users.</a:t>
            </a:r>
            <a:endParaRPr sz="2400"/>
          </a:p>
          <a:p>
            <a:pPr>
              <a:defRPr sz="1700" b="1">
                <a:latin typeface="Arial"/>
                <a:ea typeface="Arial"/>
                <a:cs typeface="Arial"/>
                <a:sym typeface="Arial"/>
              </a:defRPr>
            </a:pPr>
            <a:r>
              <a:t>Reliability</a:t>
            </a:r>
          </a:p>
          <a:p>
            <a:pPr marL="685800" lvl="1" indent="-228600">
              <a:spcBef>
                <a:spcPts val="500"/>
              </a:spcBef>
              <a:defRPr sz="1700">
                <a:latin typeface="Arial"/>
                <a:ea typeface="Arial"/>
                <a:cs typeface="Arial"/>
                <a:sym typeface="Arial"/>
              </a:defRPr>
            </a:pPr>
            <a:r>
              <a:t>Designed for a 90% reliability threshold, ensuring proper functionality for 90% of its usage time monthly.</a:t>
            </a:r>
            <a:endParaRPr sz="2400"/>
          </a:p>
          <a:p>
            <a:pPr marL="685800" lvl="1" indent="-228600">
              <a:spcBef>
                <a:spcPts val="500"/>
              </a:spcBef>
              <a:defRPr sz="1700">
                <a:latin typeface="Arial"/>
                <a:ea typeface="Arial"/>
                <a:cs typeface="Arial"/>
                <a:sym typeface="Arial"/>
              </a:defRPr>
            </a:pPr>
            <a:r>
              <a:t>Focuses on consistent performance and dependability of the system.</a:t>
            </a:r>
            <a:endParaRPr sz="2400"/>
          </a:p>
          <a:p>
            <a:pPr>
              <a:defRPr sz="1700" b="1">
                <a:latin typeface="Arial"/>
                <a:ea typeface="Arial"/>
                <a:cs typeface="Arial"/>
                <a:sym typeface="Arial"/>
              </a:defRPr>
            </a:pPr>
            <a:r>
              <a:t>Maintainability</a:t>
            </a:r>
          </a:p>
          <a:p>
            <a:pPr marL="685800" lvl="1" indent="-228600">
              <a:spcBef>
                <a:spcPts val="500"/>
              </a:spcBef>
              <a:defRPr sz="1700">
                <a:latin typeface="Arial"/>
                <a:ea typeface="Arial"/>
                <a:cs typeface="Arial"/>
                <a:sym typeface="Arial"/>
              </a:defRPr>
            </a:pPr>
            <a:r>
              <a:t>Commits to frequent updates and continuous bug fixes, with support for new features and functionalities.</a:t>
            </a:r>
            <a:endParaRPr sz="2400"/>
          </a:p>
          <a:p>
            <a:pPr marL="685800" lvl="1" indent="-228600">
              <a:spcBef>
                <a:spcPts val="500"/>
              </a:spcBef>
              <a:defRPr sz="1700">
                <a:latin typeface="Arial"/>
                <a:ea typeface="Arial"/>
                <a:cs typeface="Arial"/>
                <a:sym typeface="Arial"/>
              </a:defRPr>
            </a:pPr>
            <a:r>
              <a:t>Guarantees quick restoration, aiming for application recovery within 24 hours during maintenance periods.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User Interface (Login Functionality)"/>
          <p:cNvSpPr txBox="1">
            <a:spLocks noGrp="1"/>
          </p:cNvSpPr>
          <p:nvPr>
            <p:ph type="title"/>
          </p:nvPr>
        </p:nvSpPr>
        <p:spPr>
          <a:prstGeom prst="rect">
            <a:avLst/>
          </a:prstGeom>
        </p:spPr>
        <p:txBody>
          <a:bodyPr/>
          <a:lstStyle/>
          <a:p>
            <a:r>
              <a:t>User Interface (Login Functionality)</a:t>
            </a:r>
          </a:p>
        </p:txBody>
      </p:sp>
      <p:pic>
        <p:nvPicPr>
          <p:cNvPr id="204" name="pasted-movie.png" descr="pasted-movie.png"/>
          <p:cNvPicPr>
            <a:picLocks noChangeAspect="1"/>
          </p:cNvPicPr>
          <p:nvPr/>
        </p:nvPicPr>
        <p:blipFill>
          <a:blip r:embed="rId2"/>
          <a:stretch>
            <a:fillRect/>
          </a:stretch>
        </p:blipFill>
        <p:spPr>
          <a:xfrm>
            <a:off x="373138" y="1374413"/>
            <a:ext cx="2269477" cy="4911379"/>
          </a:xfrm>
          <a:prstGeom prst="rect">
            <a:avLst/>
          </a:prstGeom>
          <a:ln w="12700">
            <a:miter lim="400000"/>
          </a:ln>
        </p:spPr>
      </p:pic>
      <p:pic>
        <p:nvPicPr>
          <p:cNvPr id="205" name="pasted-movie.png" descr="pasted-movie.png"/>
          <p:cNvPicPr>
            <a:picLocks noChangeAspect="1"/>
          </p:cNvPicPr>
          <p:nvPr/>
        </p:nvPicPr>
        <p:blipFill>
          <a:blip r:embed="rId3"/>
          <a:stretch>
            <a:fillRect/>
          </a:stretch>
        </p:blipFill>
        <p:spPr>
          <a:xfrm>
            <a:off x="3381199" y="1333562"/>
            <a:ext cx="2307229" cy="4993080"/>
          </a:xfrm>
          <a:prstGeom prst="rect">
            <a:avLst/>
          </a:prstGeom>
          <a:ln w="12700">
            <a:miter lim="400000"/>
          </a:ln>
        </p:spPr>
      </p:pic>
      <p:pic>
        <p:nvPicPr>
          <p:cNvPr id="206" name="pasted-movie.png" descr="pasted-movie.png"/>
          <p:cNvPicPr>
            <a:picLocks noChangeAspect="1"/>
          </p:cNvPicPr>
          <p:nvPr/>
        </p:nvPicPr>
        <p:blipFill>
          <a:blip r:embed="rId4"/>
          <a:stretch>
            <a:fillRect/>
          </a:stretch>
        </p:blipFill>
        <p:spPr>
          <a:xfrm>
            <a:off x="6427013" y="1333559"/>
            <a:ext cx="2307230" cy="4993080"/>
          </a:xfrm>
          <a:prstGeom prst="rect">
            <a:avLst/>
          </a:prstGeom>
          <a:ln w="12700">
            <a:miter lim="400000"/>
          </a:ln>
        </p:spPr>
      </p:pic>
      <p:pic>
        <p:nvPicPr>
          <p:cNvPr id="207" name="pasted-movie.png" descr="pasted-movie.png"/>
          <p:cNvPicPr>
            <a:picLocks noChangeAspect="1"/>
          </p:cNvPicPr>
          <p:nvPr/>
        </p:nvPicPr>
        <p:blipFill>
          <a:blip r:embed="rId5"/>
          <a:stretch>
            <a:fillRect/>
          </a:stretch>
        </p:blipFill>
        <p:spPr>
          <a:xfrm>
            <a:off x="9472634" y="1315171"/>
            <a:ext cx="2324226" cy="5029862"/>
          </a:xfrm>
          <a:prstGeom prst="rect">
            <a:avLst/>
          </a:prstGeom>
          <a:ln w="12700">
            <a:miter lim="400000"/>
          </a:ln>
        </p:spPr>
      </p:pic>
      <p:sp>
        <p:nvSpPr>
          <p:cNvPr id="208" name="User Login Page"/>
          <p:cNvSpPr txBox="1"/>
          <p:nvPr/>
        </p:nvSpPr>
        <p:spPr>
          <a:xfrm>
            <a:off x="620947" y="6366737"/>
            <a:ext cx="1575975"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User Login Page</a:t>
            </a:r>
          </a:p>
        </p:txBody>
      </p:sp>
      <p:sp>
        <p:nvSpPr>
          <p:cNvPr id="209" name="Multi-factor Authentication"/>
          <p:cNvSpPr txBox="1"/>
          <p:nvPr/>
        </p:nvSpPr>
        <p:spPr>
          <a:xfrm>
            <a:off x="3210542" y="6366737"/>
            <a:ext cx="2648541"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Multi-factor Authentication</a:t>
            </a:r>
          </a:p>
        </p:txBody>
      </p:sp>
      <p:sp>
        <p:nvSpPr>
          <p:cNvPr id="210" name="Approve or Deny Login Request"/>
          <p:cNvSpPr txBox="1"/>
          <p:nvPr/>
        </p:nvSpPr>
        <p:spPr>
          <a:xfrm>
            <a:off x="6268127" y="6366737"/>
            <a:ext cx="3015663"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Approve or Deny Login Request</a:t>
            </a:r>
          </a:p>
        </p:txBody>
      </p:sp>
      <p:sp>
        <p:nvSpPr>
          <p:cNvPr id="211" name="Approved"/>
          <p:cNvSpPr txBox="1"/>
          <p:nvPr/>
        </p:nvSpPr>
        <p:spPr>
          <a:xfrm>
            <a:off x="10131225" y="6366737"/>
            <a:ext cx="1007042"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Approved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ser Interface (Task Management)"/>
          <p:cNvSpPr txBox="1">
            <a:spLocks noGrp="1"/>
          </p:cNvSpPr>
          <p:nvPr>
            <p:ph type="title"/>
          </p:nvPr>
        </p:nvSpPr>
        <p:spPr>
          <a:prstGeom prst="rect">
            <a:avLst/>
          </a:prstGeom>
        </p:spPr>
        <p:txBody>
          <a:bodyPr/>
          <a:lstStyle/>
          <a:p>
            <a:r>
              <a:t>User Interface (Task Management)</a:t>
            </a:r>
          </a:p>
        </p:txBody>
      </p:sp>
      <p:pic>
        <p:nvPicPr>
          <p:cNvPr id="214" name="pasted-movie.png" descr="pasted-movie.png"/>
          <p:cNvPicPr>
            <a:picLocks noChangeAspect="1"/>
          </p:cNvPicPr>
          <p:nvPr/>
        </p:nvPicPr>
        <p:blipFill>
          <a:blip r:embed="rId2"/>
          <a:stretch>
            <a:fillRect/>
          </a:stretch>
        </p:blipFill>
        <p:spPr>
          <a:xfrm>
            <a:off x="3400171" y="1452215"/>
            <a:ext cx="2295370" cy="4975077"/>
          </a:xfrm>
          <a:prstGeom prst="rect">
            <a:avLst/>
          </a:prstGeom>
          <a:ln w="12700">
            <a:miter lim="400000"/>
          </a:ln>
        </p:spPr>
      </p:pic>
      <p:pic>
        <p:nvPicPr>
          <p:cNvPr id="215" name="pasted-movie.png" descr="pasted-movie.png"/>
          <p:cNvPicPr>
            <a:picLocks noChangeAspect="1"/>
          </p:cNvPicPr>
          <p:nvPr/>
        </p:nvPicPr>
        <p:blipFill>
          <a:blip r:embed="rId3"/>
          <a:stretch>
            <a:fillRect/>
          </a:stretch>
        </p:blipFill>
        <p:spPr>
          <a:xfrm>
            <a:off x="445398" y="1452215"/>
            <a:ext cx="2295370" cy="4975077"/>
          </a:xfrm>
          <a:prstGeom prst="rect">
            <a:avLst/>
          </a:prstGeom>
          <a:ln w="12700">
            <a:miter lim="400000"/>
          </a:ln>
        </p:spPr>
      </p:pic>
      <p:pic>
        <p:nvPicPr>
          <p:cNvPr id="216" name="Image" descr="Image"/>
          <p:cNvPicPr>
            <a:picLocks noChangeAspect="1"/>
          </p:cNvPicPr>
          <p:nvPr/>
        </p:nvPicPr>
        <p:blipFill>
          <a:blip r:embed="rId4"/>
          <a:stretch>
            <a:fillRect/>
          </a:stretch>
        </p:blipFill>
        <p:spPr>
          <a:xfrm>
            <a:off x="6354945" y="1409958"/>
            <a:ext cx="2334361" cy="5059590"/>
          </a:xfrm>
          <a:prstGeom prst="rect">
            <a:avLst/>
          </a:prstGeom>
          <a:ln w="12700">
            <a:miter lim="400000"/>
          </a:ln>
        </p:spPr>
      </p:pic>
      <p:pic>
        <p:nvPicPr>
          <p:cNvPr id="217" name="pasted-movie.png" descr="pasted-movie.png"/>
          <p:cNvPicPr>
            <a:picLocks noChangeAspect="1"/>
          </p:cNvPicPr>
          <p:nvPr/>
        </p:nvPicPr>
        <p:blipFill>
          <a:blip r:embed="rId5"/>
          <a:stretch>
            <a:fillRect/>
          </a:stretch>
        </p:blipFill>
        <p:spPr>
          <a:xfrm>
            <a:off x="9348709" y="1374413"/>
            <a:ext cx="2367161" cy="513068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ser Interface (Course Management)"/>
          <p:cNvSpPr txBox="1">
            <a:spLocks noGrp="1"/>
          </p:cNvSpPr>
          <p:nvPr>
            <p:ph type="title"/>
          </p:nvPr>
        </p:nvSpPr>
        <p:spPr>
          <a:prstGeom prst="rect">
            <a:avLst/>
          </a:prstGeom>
        </p:spPr>
        <p:txBody>
          <a:bodyPr/>
          <a:lstStyle/>
          <a:p>
            <a:r>
              <a:t>User Interface (Course Management)</a:t>
            </a:r>
          </a:p>
        </p:txBody>
      </p:sp>
      <p:pic>
        <p:nvPicPr>
          <p:cNvPr id="220" name="pasted-movie.png" descr="pasted-movie.png"/>
          <p:cNvPicPr>
            <a:picLocks noChangeAspect="1"/>
          </p:cNvPicPr>
          <p:nvPr/>
        </p:nvPicPr>
        <p:blipFill>
          <a:blip r:embed="rId2"/>
          <a:stretch>
            <a:fillRect/>
          </a:stretch>
        </p:blipFill>
        <p:spPr>
          <a:xfrm>
            <a:off x="221248" y="1334626"/>
            <a:ext cx="2297792" cy="4980327"/>
          </a:xfrm>
          <a:prstGeom prst="rect">
            <a:avLst/>
          </a:prstGeom>
          <a:ln w="12700">
            <a:miter lim="400000"/>
          </a:ln>
        </p:spPr>
      </p:pic>
      <p:pic>
        <p:nvPicPr>
          <p:cNvPr id="221" name="pasted-movie.png" descr="pasted-movie.png"/>
          <p:cNvPicPr>
            <a:picLocks noChangeAspect="1"/>
          </p:cNvPicPr>
          <p:nvPr/>
        </p:nvPicPr>
        <p:blipFill>
          <a:blip r:embed="rId3"/>
          <a:stretch>
            <a:fillRect/>
          </a:stretch>
        </p:blipFill>
        <p:spPr>
          <a:xfrm>
            <a:off x="3275574" y="1334626"/>
            <a:ext cx="2297792" cy="4980327"/>
          </a:xfrm>
          <a:prstGeom prst="rect">
            <a:avLst/>
          </a:prstGeom>
          <a:ln w="12700">
            <a:miter lim="400000"/>
          </a:ln>
        </p:spPr>
      </p:pic>
      <p:pic>
        <p:nvPicPr>
          <p:cNvPr id="222" name="pasted-movie.png" descr="pasted-movie.png"/>
          <p:cNvPicPr>
            <a:picLocks noChangeAspect="1"/>
          </p:cNvPicPr>
          <p:nvPr/>
        </p:nvPicPr>
        <p:blipFill>
          <a:blip r:embed="rId4"/>
          <a:stretch>
            <a:fillRect/>
          </a:stretch>
        </p:blipFill>
        <p:spPr>
          <a:xfrm>
            <a:off x="9563716" y="1334626"/>
            <a:ext cx="2297791" cy="4980327"/>
          </a:xfrm>
          <a:prstGeom prst="rect">
            <a:avLst/>
          </a:prstGeom>
          <a:ln w="12700">
            <a:miter lim="400000"/>
          </a:ln>
        </p:spPr>
      </p:pic>
      <p:pic>
        <p:nvPicPr>
          <p:cNvPr id="223" name="pasted-movie.png" descr="pasted-movie.png"/>
          <p:cNvPicPr>
            <a:picLocks noChangeAspect="1"/>
          </p:cNvPicPr>
          <p:nvPr/>
        </p:nvPicPr>
        <p:blipFill>
          <a:blip r:embed="rId5"/>
          <a:stretch>
            <a:fillRect/>
          </a:stretch>
        </p:blipFill>
        <p:spPr>
          <a:xfrm>
            <a:off x="6419644" y="1334626"/>
            <a:ext cx="2297792" cy="4980327"/>
          </a:xfrm>
          <a:prstGeom prst="rect">
            <a:avLst/>
          </a:prstGeom>
          <a:ln w="12700">
            <a:miter lim="400000"/>
          </a:ln>
        </p:spPr>
      </p:pic>
      <p:sp>
        <p:nvSpPr>
          <p:cNvPr id="224" name="Course Menu"/>
          <p:cNvSpPr txBox="1"/>
          <p:nvPr/>
        </p:nvSpPr>
        <p:spPr>
          <a:xfrm>
            <a:off x="468247" y="6396876"/>
            <a:ext cx="1346705" cy="33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Course Menu</a:t>
            </a:r>
          </a:p>
        </p:txBody>
      </p:sp>
      <p:sp>
        <p:nvSpPr>
          <p:cNvPr id="225" name="Course details"/>
          <p:cNvSpPr txBox="1"/>
          <p:nvPr/>
        </p:nvSpPr>
        <p:spPr>
          <a:xfrm>
            <a:off x="3720700" y="6396876"/>
            <a:ext cx="1407538" cy="33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Course details</a:t>
            </a:r>
          </a:p>
        </p:txBody>
      </p:sp>
      <p:sp>
        <p:nvSpPr>
          <p:cNvPr id="226" name="Course Related Tasks/Scores"/>
          <p:cNvSpPr txBox="1"/>
          <p:nvPr/>
        </p:nvSpPr>
        <p:spPr>
          <a:xfrm>
            <a:off x="6207154" y="6396876"/>
            <a:ext cx="2722770" cy="333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Course Related Tasks/Scores</a:t>
            </a:r>
          </a:p>
        </p:txBody>
      </p:sp>
      <p:sp>
        <p:nvSpPr>
          <p:cNvPr id="227" name="Score Log Related to…"/>
          <p:cNvSpPr txBox="1"/>
          <p:nvPr/>
        </p:nvSpPr>
        <p:spPr>
          <a:xfrm>
            <a:off x="9563716" y="6286124"/>
            <a:ext cx="2297791" cy="5545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600">
                <a:latin typeface="+mn-lt"/>
                <a:ea typeface="+mn-ea"/>
                <a:cs typeface="+mn-cs"/>
                <a:sym typeface="Calibri"/>
              </a:defRPr>
            </a:pPr>
            <a:r>
              <a:t>Score Log Related to</a:t>
            </a:r>
          </a:p>
          <a:p>
            <a:pPr>
              <a:defRPr sz="1600">
                <a:latin typeface="+mn-lt"/>
                <a:ea typeface="+mn-ea"/>
                <a:cs typeface="+mn-cs"/>
                <a:sym typeface="Calibri"/>
              </a:defRPr>
            </a:pPr>
            <a:r>
              <a:t> a particular course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User Interface (Course Management)"/>
          <p:cNvSpPr txBox="1">
            <a:spLocks noGrp="1"/>
          </p:cNvSpPr>
          <p:nvPr>
            <p:ph type="title"/>
          </p:nvPr>
        </p:nvSpPr>
        <p:spPr>
          <a:prstGeom prst="rect">
            <a:avLst/>
          </a:prstGeom>
        </p:spPr>
        <p:txBody>
          <a:bodyPr/>
          <a:lstStyle/>
          <a:p>
            <a:r>
              <a:t>User Interface (Course Management)</a:t>
            </a:r>
          </a:p>
        </p:txBody>
      </p:sp>
      <p:pic>
        <p:nvPicPr>
          <p:cNvPr id="230" name="pasted-movie.png" descr="pasted-movie.png"/>
          <p:cNvPicPr>
            <a:picLocks noChangeAspect="1"/>
          </p:cNvPicPr>
          <p:nvPr/>
        </p:nvPicPr>
        <p:blipFill>
          <a:blip r:embed="rId2"/>
          <a:stretch>
            <a:fillRect/>
          </a:stretch>
        </p:blipFill>
        <p:spPr>
          <a:xfrm>
            <a:off x="570186" y="1478910"/>
            <a:ext cx="2367289" cy="513095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User Interface(User Collaboration)"/>
          <p:cNvSpPr txBox="1">
            <a:spLocks noGrp="1"/>
          </p:cNvSpPr>
          <p:nvPr>
            <p:ph type="title"/>
          </p:nvPr>
        </p:nvSpPr>
        <p:spPr>
          <a:prstGeom prst="rect">
            <a:avLst/>
          </a:prstGeom>
        </p:spPr>
        <p:txBody>
          <a:bodyPr/>
          <a:lstStyle/>
          <a:p>
            <a:r>
              <a:t>User Interface(User Collaboration)</a:t>
            </a:r>
          </a:p>
        </p:txBody>
      </p:sp>
      <p:pic>
        <p:nvPicPr>
          <p:cNvPr id="233" name="pasted-movie.png" descr="pasted-movie.png"/>
          <p:cNvPicPr>
            <a:picLocks noChangeAspect="1"/>
          </p:cNvPicPr>
          <p:nvPr/>
        </p:nvPicPr>
        <p:blipFill>
          <a:blip r:embed="rId2"/>
          <a:stretch>
            <a:fillRect/>
          </a:stretch>
        </p:blipFill>
        <p:spPr>
          <a:xfrm>
            <a:off x="473996" y="1377460"/>
            <a:ext cx="2327565" cy="5044859"/>
          </a:xfrm>
          <a:prstGeom prst="rect">
            <a:avLst/>
          </a:prstGeom>
          <a:ln w="12700">
            <a:miter lim="400000"/>
          </a:ln>
        </p:spPr>
      </p:pic>
      <p:pic>
        <p:nvPicPr>
          <p:cNvPr id="234" name="pasted-movie.png" descr="pasted-movie.png"/>
          <p:cNvPicPr>
            <a:picLocks noChangeAspect="1"/>
          </p:cNvPicPr>
          <p:nvPr/>
        </p:nvPicPr>
        <p:blipFill>
          <a:blip r:embed="rId3"/>
          <a:stretch>
            <a:fillRect/>
          </a:stretch>
        </p:blipFill>
        <p:spPr>
          <a:xfrm>
            <a:off x="3396500" y="1377460"/>
            <a:ext cx="2327564" cy="5044859"/>
          </a:xfrm>
          <a:prstGeom prst="rect">
            <a:avLst/>
          </a:prstGeom>
          <a:ln w="12700">
            <a:miter lim="400000"/>
          </a:ln>
        </p:spPr>
      </p:pic>
      <p:pic>
        <p:nvPicPr>
          <p:cNvPr id="235" name="pasted-movie.png" descr="pasted-movie.png"/>
          <p:cNvPicPr>
            <a:picLocks noChangeAspect="1"/>
          </p:cNvPicPr>
          <p:nvPr/>
        </p:nvPicPr>
        <p:blipFill>
          <a:blip r:embed="rId4"/>
          <a:stretch>
            <a:fillRect/>
          </a:stretch>
        </p:blipFill>
        <p:spPr>
          <a:xfrm>
            <a:off x="6383161" y="1317343"/>
            <a:ext cx="2327565" cy="5044858"/>
          </a:xfrm>
          <a:prstGeom prst="rect">
            <a:avLst/>
          </a:prstGeom>
          <a:ln w="12700">
            <a:miter lim="400000"/>
          </a:ln>
        </p:spPr>
      </p:pic>
      <p:pic>
        <p:nvPicPr>
          <p:cNvPr id="236" name="pasted-movie.png" descr="pasted-movie.png"/>
          <p:cNvPicPr>
            <a:picLocks noChangeAspect="1"/>
          </p:cNvPicPr>
          <p:nvPr/>
        </p:nvPicPr>
        <p:blipFill>
          <a:blip r:embed="rId5"/>
          <a:stretch>
            <a:fillRect/>
          </a:stretch>
        </p:blipFill>
        <p:spPr>
          <a:xfrm>
            <a:off x="9369821" y="1317343"/>
            <a:ext cx="2327565" cy="5044858"/>
          </a:xfrm>
          <a:prstGeom prst="rect">
            <a:avLst/>
          </a:prstGeom>
          <a:ln w="12700">
            <a:miter lim="400000"/>
          </a:ln>
        </p:spPr>
      </p:pic>
      <p:sp>
        <p:nvSpPr>
          <p:cNvPr id="237" name="Communication channels"/>
          <p:cNvSpPr txBox="1"/>
          <p:nvPr/>
        </p:nvSpPr>
        <p:spPr>
          <a:xfrm>
            <a:off x="9308562" y="6456996"/>
            <a:ext cx="2450080"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Communication channels</a:t>
            </a:r>
          </a:p>
        </p:txBody>
      </p:sp>
      <p:sp>
        <p:nvSpPr>
          <p:cNvPr id="238" name="Other user"/>
          <p:cNvSpPr txBox="1"/>
          <p:nvPr/>
        </p:nvSpPr>
        <p:spPr>
          <a:xfrm>
            <a:off x="6996820" y="6456996"/>
            <a:ext cx="1100245"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Other user</a:t>
            </a:r>
          </a:p>
        </p:txBody>
      </p:sp>
      <p:sp>
        <p:nvSpPr>
          <p:cNvPr id="239" name="Project Group and users in it"/>
          <p:cNvSpPr txBox="1"/>
          <p:nvPr/>
        </p:nvSpPr>
        <p:spPr>
          <a:xfrm>
            <a:off x="3190469" y="6456996"/>
            <a:ext cx="2739624"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Project Group and users in it</a:t>
            </a:r>
          </a:p>
        </p:txBody>
      </p:sp>
      <p:sp>
        <p:nvSpPr>
          <p:cNvPr id="240" name="Public Groups"/>
          <p:cNvSpPr txBox="1"/>
          <p:nvPr/>
        </p:nvSpPr>
        <p:spPr>
          <a:xfrm>
            <a:off x="945282" y="6456996"/>
            <a:ext cx="1384992"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Public Groups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User Interface(Health Management)"/>
          <p:cNvSpPr txBox="1">
            <a:spLocks noGrp="1"/>
          </p:cNvSpPr>
          <p:nvPr>
            <p:ph type="title"/>
          </p:nvPr>
        </p:nvSpPr>
        <p:spPr>
          <a:prstGeom prst="rect">
            <a:avLst/>
          </a:prstGeom>
        </p:spPr>
        <p:txBody>
          <a:bodyPr/>
          <a:lstStyle/>
          <a:p>
            <a:pPr lvl="1"/>
            <a:r>
              <a:t>User Interface(Health Management)</a:t>
            </a:r>
          </a:p>
        </p:txBody>
      </p:sp>
      <p:pic>
        <p:nvPicPr>
          <p:cNvPr id="243" name="Image" descr="Image"/>
          <p:cNvPicPr>
            <a:picLocks noChangeAspect="1"/>
          </p:cNvPicPr>
          <p:nvPr/>
        </p:nvPicPr>
        <p:blipFill>
          <a:blip r:embed="rId2"/>
          <a:stretch>
            <a:fillRect/>
          </a:stretch>
        </p:blipFill>
        <p:spPr>
          <a:xfrm>
            <a:off x="449950" y="1382721"/>
            <a:ext cx="2306074" cy="4998281"/>
          </a:xfrm>
          <a:prstGeom prst="rect">
            <a:avLst/>
          </a:prstGeom>
          <a:ln w="12700">
            <a:miter lim="400000"/>
          </a:ln>
        </p:spPr>
      </p:pic>
      <p:pic>
        <p:nvPicPr>
          <p:cNvPr id="244" name="pasted-movie.png" descr="pasted-movie.png"/>
          <p:cNvPicPr>
            <a:picLocks noChangeAspect="1"/>
          </p:cNvPicPr>
          <p:nvPr/>
        </p:nvPicPr>
        <p:blipFill>
          <a:blip r:embed="rId3"/>
          <a:stretch>
            <a:fillRect/>
          </a:stretch>
        </p:blipFill>
        <p:spPr>
          <a:xfrm>
            <a:off x="4904720" y="1382721"/>
            <a:ext cx="2306074" cy="4998281"/>
          </a:xfrm>
          <a:prstGeom prst="rect">
            <a:avLst/>
          </a:prstGeom>
          <a:ln w="12700">
            <a:miter lim="400000"/>
          </a:ln>
        </p:spPr>
      </p:pic>
      <p:pic>
        <p:nvPicPr>
          <p:cNvPr id="245" name="pasted-movie.png" descr="pasted-movie.png"/>
          <p:cNvPicPr>
            <a:picLocks noChangeAspect="1"/>
          </p:cNvPicPr>
          <p:nvPr/>
        </p:nvPicPr>
        <p:blipFill>
          <a:blip r:embed="rId4"/>
          <a:stretch>
            <a:fillRect/>
          </a:stretch>
        </p:blipFill>
        <p:spPr>
          <a:xfrm>
            <a:off x="9359489" y="1382721"/>
            <a:ext cx="2306075" cy="4998282"/>
          </a:xfrm>
          <a:prstGeom prst="rect">
            <a:avLst/>
          </a:prstGeom>
          <a:ln w="12700">
            <a:miter lim="400000"/>
          </a:ln>
        </p:spPr>
      </p:pic>
      <p:sp>
        <p:nvSpPr>
          <p:cNvPr id="246" name="Main Menu"/>
          <p:cNvSpPr txBox="1"/>
          <p:nvPr/>
        </p:nvSpPr>
        <p:spPr>
          <a:xfrm>
            <a:off x="1011618" y="6414161"/>
            <a:ext cx="1182734"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Main Menu</a:t>
            </a:r>
          </a:p>
        </p:txBody>
      </p:sp>
      <p:sp>
        <p:nvSpPr>
          <p:cNvPr id="247" name="My Health Record List"/>
          <p:cNvSpPr txBox="1"/>
          <p:nvPr/>
        </p:nvSpPr>
        <p:spPr>
          <a:xfrm>
            <a:off x="4926700" y="6414161"/>
            <a:ext cx="2130732"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My Health Record List</a:t>
            </a:r>
          </a:p>
        </p:txBody>
      </p:sp>
      <p:sp>
        <p:nvSpPr>
          <p:cNvPr id="248" name="My Health Log"/>
          <p:cNvSpPr txBox="1"/>
          <p:nvPr/>
        </p:nvSpPr>
        <p:spPr>
          <a:xfrm>
            <a:off x="9789779" y="6414161"/>
            <a:ext cx="1445489"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My Health Log</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Pseudocode"/>
          <p:cNvSpPr txBox="1">
            <a:spLocks noGrp="1"/>
          </p:cNvSpPr>
          <p:nvPr>
            <p:ph type="title"/>
          </p:nvPr>
        </p:nvSpPr>
        <p:spPr>
          <a:prstGeom prst="rect">
            <a:avLst/>
          </a:prstGeom>
        </p:spPr>
        <p:txBody>
          <a:bodyPr/>
          <a:lstStyle/>
          <a:p>
            <a:r>
              <a:t>Pseudocode</a:t>
            </a:r>
          </a:p>
        </p:txBody>
      </p:sp>
      <p:sp>
        <p:nvSpPr>
          <p:cNvPr id="251" name="public class MyTasksController {…"/>
          <p:cNvSpPr txBox="1">
            <a:spLocks noGrp="1"/>
          </p:cNvSpPr>
          <p:nvPr>
            <p:ph type="body" sz="half" idx="1"/>
          </p:nvPr>
        </p:nvSpPr>
        <p:spPr>
          <a:xfrm>
            <a:off x="537607" y="1825625"/>
            <a:ext cx="4972879" cy="4351338"/>
          </a:xfrm>
          <a:prstGeom prst="rect">
            <a:avLst/>
          </a:prstGeom>
        </p:spPr>
        <p:txBody>
          <a:bodyPr/>
          <a:lstStyle/>
          <a:p>
            <a:pPr marL="0" indent="0" defTabSz="265174">
              <a:lnSpc>
                <a:spcPct val="100000"/>
              </a:lnSpc>
              <a:spcBef>
                <a:spcPts val="600"/>
              </a:spcBef>
              <a:buSzTx/>
              <a:buNone/>
              <a:defRPr sz="900">
                <a:latin typeface="Times Roman"/>
                <a:ea typeface="Times Roman"/>
                <a:cs typeface="Times Roman"/>
                <a:sym typeface="Times Roman"/>
              </a:defRPr>
            </a:pPr>
            <a:r>
              <a:t>public class MyTasksController { </a:t>
            </a:r>
            <a:endParaRPr sz="600"/>
          </a:p>
          <a:p>
            <a:pPr marL="0" indent="0" defTabSz="265174">
              <a:lnSpc>
                <a:spcPct val="100000"/>
              </a:lnSpc>
              <a:spcBef>
                <a:spcPts val="600"/>
              </a:spcBef>
              <a:buSzTx/>
              <a:buNone/>
              <a:defRPr sz="900">
                <a:latin typeface="Times Roman"/>
                <a:ea typeface="Times Roman"/>
                <a:cs typeface="Times Roman"/>
                <a:sym typeface="Times Roman"/>
              </a:defRPr>
            </a:pPr>
            <a:r>
              <a:t>// Method to create a new My Task </a:t>
            </a:r>
            <a:endParaRPr sz="600"/>
          </a:p>
          <a:p>
            <a:pPr marL="0" indent="0" defTabSz="265174">
              <a:lnSpc>
                <a:spcPct val="100000"/>
              </a:lnSpc>
              <a:spcBef>
                <a:spcPts val="600"/>
              </a:spcBef>
              <a:buSzTx/>
              <a:buNone/>
              <a:defRPr sz="900">
                <a:latin typeface="Times Roman"/>
                <a:ea typeface="Times Roman"/>
                <a:cs typeface="Times Roman"/>
                <a:sym typeface="Times Roman"/>
              </a:defRPr>
            </a:pPr>
            <a:r>
              <a:t>public static void createMyTask(String taskName, String priority, String relatedCourse, Date dueDate, String owner) { </a:t>
            </a:r>
            <a:endParaRPr sz="600"/>
          </a:p>
          <a:p>
            <a:pPr marL="0" indent="0" defTabSz="265174">
              <a:lnSpc>
                <a:spcPct val="100000"/>
              </a:lnSpc>
              <a:spcBef>
                <a:spcPts val="600"/>
              </a:spcBef>
              <a:buSzTx/>
              <a:buNone/>
              <a:defRPr sz="900">
                <a:latin typeface="Times Roman"/>
                <a:ea typeface="Times Roman"/>
                <a:cs typeface="Times Roman"/>
                <a:sym typeface="Times Roman"/>
              </a:defRPr>
            </a:pPr>
            <a:r>
              <a:t>My_Task__c newTask = new My_Task__c(); newTask.My_Task_Name__c = taskName; newTask.Priority__c = priority; newTask.Related_Course__c = relatedCourse; newTask.Due_Date__c = dueDate; </a:t>
            </a:r>
            <a:endParaRPr sz="600"/>
          </a:p>
          <a:p>
            <a:pPr marL="0" indent="0" defTabSz="265174">
              <a:lnSpc>
                <a:spcPct val="100000"/>
              </a:lnSpc>
              <a:spcBef>
                <a:spcPts val="600"/>
              </a:spcBef>
              <a:buSzTx/>
              <a:buNone/>
              <a:defRPr sz="900">
                <a:latin typeface="Times Roman"/>
                <a:ea typeface="Times Roman"/>
                <a:cs typeface="Times Roman"/>
                <a:sym typeface="Times Roman"/>
              </a:defRPr>
            </a:pPr>
            <a:r>
              <a:t>newTask.Status__c = 'Not started'; // Default status newTask.Owner__c = owner;</a:t>
            </a:r>
            <a:br/>
            <a:r>
              <a:t>insert newTask; </a:t>
            </a:r>
            <a:endParaRPr sz="600"/>
          </a:p>
          <a:p>
            <a:pPr marL="0" indent="0" defTabSz="265174">
              <a:lnSpc>
                <a:spcPct val="100000"/>
              </a:lnSpc>
              <a:spcBef>
                <a:spcPts val="600"/>
              </a:spcBef>
              <a:buSzTx/>
              <a:buNone/>
              <a:defRPr sz="900">
                <a:latin typeface="Times Roman"/>
                <a:ea typeface="Times Roman"/>
                <a:cs typeface="Times Roman"/>
                <a:sym typeface="Times Roman"/>
              </a:defRPr>
            </a:pPr>
            <a:r>
              <a:t>} </a:t>
            </a:r>
            <a:endParaRPr sz="600"/>
          </a:p>
          <a:p>
            <a:pPr marL="0" indent="0" defTabSz="265174">
              <a:lnSpc>
                <a:spcPct val="100000"/>
              </a:lnSpc>
              <a:spcBef>
                <a:spcPts val="600"/>
              </a:spcBef>
              <a:buSzTx/>
              <a:buNone/>
              <a:defRPr sz="900">
                <a:latin typeface="Times Roman"/>
                <a:ea typeface="Times Roman"/>
                <a:cs typeface="Times Roman"/>
                <a:sym typeface="Times Roman"/>
              </a:defRPr>
            </a:pPr>
            <a:r>
              <a:t>// Method to update the status of a My Task</a:t>
            </a:r>
            <a:br/>
            <a:r>
              <a:t>public static void updateTaskStatus(String taskId, String newStatus) { </a:t>
            </a:r>
            <a:endParaRPr sz="600"/>
          </a:p>
          <a:p>
            <a:pPr marL="0" indent="0" defTabSz="265174">
              <a:lnSpc>
                <a:spcPct val="100000"/>
              </a:lnSpc>
              <a:spcBef>
                <a:spcPts val="600"/>
              </a:spcBef>
              <a:buSzTx/>
              <a:buNone/>
              <a:defRPr sz="900">
                <a:latin typeface="Times Roman"/>
                <a:ea typeface="Times Roman"/>
                <a:cs typeface="Times Roman"/>
                <a:sym typeface="Times Roman"/>
              </a:defRPr>
            </a:pPr>
            <a:r>
              <a:t>My_Task__c task = [SELECT Id, Status__c FROM My_Task__c WHERE Id = :taskId LIMIT 1]; </a:t>
            </a:r>
            <a:endParaRPr sz="600"/>
          </a:p>
          <a:p>
            <a:pPr marL="0" indent="0" defTabSz="265174">
              <a:lnSpc>
                <a:spcPct val="100000"/>
              </a:lnSpc>
              <a:spcBef>
                <a:spcPts val="600"/>
              </a:spcBef>
              <a:buSzTx/>
              <a:buNone/>
              <a:defRPr sz="900">
                <a:latin typeface="Times Roman"/>
                <a:ea typeface="Times Roman"/>
                <a:cs typeface="Times Roman"/>
                <a:sym typeface="Times Roman"/>
              </a:defRPr>
            </a:pPr>
            <a:r>
              <a:t>// Check if the task is not already completed if (task.Status__c != 'Completed') { </a:t>
            </a:r>
            <a:endParaRPr sz="600"/>
          </a:p>
          <a:p>
            <a:pPr marL="0" indent="0" defTabSz="265174">
              <a:lnSpc>
                <a:spcPct val="100000"/>
              </a:lnSpc>
              <a:spcBef>
                <a:spcPts val="600"/>
              </a:spcBef>
              <a:buSzTx/>
              <a:buNone/>
              <a:defRPr sz="900">
                <a:latin typeface="Times Roman"/>
                <a:ea typeface="Times Roman"/>
                <a:cs typeface="Times Roman"/>
                <a:sym typeface="Times Roman"/>
              </a:defRPr>
            </a:pPr>
            <a:r>
              <a:t>task.Status__c = newStatus; </a:t>
            </a:r>
            <a:endParaRPr sz="600"/>
          </a:p>
          <a:p>
            <a:pPr marL="0" indent="0" defTabSz="265174">
              <a:lnSpc>
                <a:spcPct val="100000"/>
              </a:lnSpc>
              <a:spcBef>
                <a:spcPts val="600"/>
              </a:spcBef>
              <a:buSzTx/>
              <a:buNone/>
              <a:defRPr sz="900">
                <a:latin typeface="Times Roman"/>
                <a:ea typeface="Times Roman"/>
                <a:cs typeface="Times Roman"/>
                <a:sym typeface="Times Roman"/>
              </a:defRPr>
            </a:pPr>
            <a:r>
              <a:t>// If the new status is "Completed", lock the task if (newStatus == 'Completed') { </a:t>
            </a:r>
            <a:endParaRPr sz="600"/>
          </a:p>
          <a:p>
            <a:pPr marL="0" indent="0" defTabSz="265174">
              <a:lnSpc>
                <a:spcPct val="100000"/>
              </a:lnSpc>
              <a:spcBef>
                <a:spcPts val="600"/>
              </a:spcBef>
              <a:buSzTx/>
              <a:buNone/>
              <a:defRPr sz="900">
                <a:latin typeface="Times Roman"/>
                <a:ea typeface="Times Roman"/>
                <a:cs typeface="Times Roman"/>
                <a:sym typeface="Times Roman"/>
              </a:defRPr>
            </a:pPr>
            <a:r>
              <a:t>task.Locked__c = true; } </a:t>
            </a:r>
            <a:endParaRPr sz="600"/>
          </a:p>
          <a:p>
            <a:pPr marL="0" indent="0" defTabSz="265174">
              <a:lnSpc>
                <a:spcPct val="100000"/>
              </a:lnSpc>
              <a:spcBef>
                <a:spcPts val="600"/>
              </a:spcBef>
              <a:buSzTx/>
              <a:buNone/>
              <a:defRPr sz="900">
                <a:latin typeface="Times Roman"/>
                <a:ea typeface="Times Roman"/>
                <a:cs typeface="Times Roman"/>
                <a:sym typeface="Times Roman"/>
              </a:defRPr>
            </a:pPr>
            <a:r>
              <a:t>update task; }else{ </a:t>
            </a:r>
            <a:endParaRPr sz="600"/>
          </a:p>
          <a:p>
            <a:pPr marL="0" indent="0" defTabSz="265174">
              <a:lnSpc>
                <a:spcPct val="100000"/>
              </a:lnSpc>
              <a:spcBef>
                <a:spcPts val="600"/>
              </a:spcBef>
              <a:buSzTx/>
              <a:buNone/>
              <a:defRPr sz="900">
                <a:latin typeface="Times Roman"/>
                <a:ea typeface="Times Roman"/>
                <a:cs typeface="Times Roman"/>
                <a:sym typeface="Times Roman"/>
              </a:defRPr>
            </a:pPr>
            <a:r>
              <a:t>// Task is already completed, handle accordingly (e.g., throw an exception or log a message) </a:t>
            </a:r>
            <a:endParaRPr sz="600"/>
          </a:p>
          <a:p>
            <a:pPr marL="0" indent="0" defTabSz="265174">
              <a:lnSpc>
                <a:spcPct val="100000"/>
              </a:lnSpc>
              <a:spcBef>
                <a:spcPts val="600"/>
              </a:spcBef>
              <a:buSzTx/>
              <a:buNone/>
              <a:defRPr sz="900">
                <a:latin typeface="Times Roman"/>
                <a:ea typeface="Times Roman"/>
                <a:cs typeface="Times Roman"/>
                <a:sym typeface="Times Roman"/>
              </a:defRPr>
            </a:pPr>
            <a:r>
              <a:t>} } </a:t>
            </a:r>
            <a:endParaRPr sz="600"/>
          </a:p>
          <a:p>
            <a:pPr marL="0" indent="0" defTabSz="265174">
              <a:lnSpc>
                <a:spcPct val="100000"/>
              </a:lnSpc>
              <a:spcBef>
                <a:spcPts val="600"/>
              </a:spcBef>
              <a:buSzTx/>
              <a:buNone/>
              <a:defRPr sz="900">
                <a:latin typeface="Times Roman"/>
                <a:ea typeface="Times Roman"/>
                <a:cs typeface="Times Roman"/>
                <a:sym typeface="Times Roman"/>
              </a:defRPr>
            </a:pPr>
            <a:r>
              <a:t>} </a:t>
            </a:r>
          </a:p>
        </p:txBody>
      </p:sp>
      <p:sp>
        <p:nvSpPr>
          <p:cNvPr id="252" name="public class CourseController {…"/>
          <p:cNvSpPr txBox="1"/>
          <p:nvPr/>
        </p:nvSpPr>
        <p:spPr>
          <a:xfrm>
            <a:off x="6353493" y="1825625"/>
            <a:ext cx="5126322" cy="4351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defTabSz="283463">
              <a:spcBef>
                <a:spcPts val="700"/>
              </a:spcBef>
              <a:defRPr sz="900">
                <a:latin typeface="Times Roman"/>
                <a:ea typeface="Times Roman"/>
                <a:cs typeface="Times Roman"/>
                <a:sym typeface="Times Roman"/>
              </a:defRPr>
            </a:pPr>
            <a:r>
              <a:t>public class CourseController { </a:t>
            </a:r>
            <a:endParaRPr sz="700"/>
          </a:p>
          <a:p>
            <a:pPr defTabSz="283463">
              <a:spcBef>
                <a:spcPts val="700"/>
              </a:spcBef>
              <a:defRPr sz="900">
                <a:latin typeface="Times Roman"/>
                <a:ea typeface="Times Roman"/>
                <a:cs typeface="Times Roman"/>
                <a:sym typeface="Times Roman"/>
              </a:defRPr>
            </a:pPr>
            <a:r>
              <a:t>// Method to create a new Course record</a:t>
            </a:r>
            <a:br/>
            <a:r>
              <a:t>public static void createCourse(String courseCode, String courseName, String section) { </a:t>
            </a:r>
            <a:endParaRPr sz="700"/>
          </a:p>
          <a:p>
            <a:pPr defTabSz="283463">
              <a:spcBef>
                <a:spcPts val="700"/>
              </a:spcBef>
              <a:defRPr sz="900">
                <a:latin typeface="Times Roman"/>
                <a:ea typeface="Times Roman"/>
                <a:cs typeface="Times Roman"/>
                <a:sym typeface="Times Roman"/>
              </a:defRPr>
            </a:pPr>
            <a:r>
              <a:t>Course__c newCourse = new Course__c(); newCourse.Course_Code__c = courseCode; newCourse.Course_Name__c = courseName; newCourse.Section__c = section; </a:t>
            </a:r>
            <a:endParaRPr sz="700"/>
          </a:p>
          <a:p>
            <a:pPr defTabSz="283463">
              <a:spcBef>
                <a:spcPts val="700"/>
              </a:spcBef>
              <a:defRPr sz="900">
                <a:latin typeface="Times Roman"/>
                <a:ea typeface="Times Roman"/>
                <a:cs typeface="Times Roman"/>
                <a:sym typeface="Times Roman"/>
              </a:defRPr>
            </a:pPr>
            <a:r>
              <a:t>insert newCourse; } </a:t>
            </a:r>
            <a:endParaRPr sz="700"/>
          </a:p>
          <a:p>
            <a:pPr defTabSz="283463">
              <a:spcBef>
                <a:spcPts val="700"/>
              </a:spcBef>
              <a:defRPr sz="900">
                <a:latin typeface="Times Roman"/>
                <a:ea typeface="Times Roman"/>
                <a:cs typeface="Times Roman"/>
                <a:sym typeface="Times Roman"/>
              </a:defRPr>
            </a:pPr>
            <a:r>
              <a:t>// Method to create a new Score Log record for a specific Course </a:t>
            </a:r>
            <a:endParaRPr sz="700"/>
          </a:p>
          <a:p>
            <a:pPr defTabSz="283463">
              <a:spcBef>
                <a:spcPts val="700"/>
              </a:spcBef>
              <a:defRPr sz="900">
                <a:latin typeface="Times Roman"/>
                <a:ea typeface="Times Roman"/>
                <a:cs typeface="Times Roman"/>
                <a:sym typeface="Times Roman"/>
              </a:defRPr>
            </a:pPr>
            <a:r>
              <a:t>public static void createScoreLog(String scoreLogName, String courseName, Decimal totalMarks, Decimal obtainedMarks) { </a:t>
            </a:r>
            <a:endParaRPr sz="700"/>
          </a:p>
          <a:p>
            <a:pPr defTabSz="283463">
              <a:spcBef>
                <a:spcPts val="700"/>
              </a:spcBef>
              <a:defRPr sz="900">
                <a:latin typeface="Times Roman"/>
                <a:ea typeface="Times Roman"/>
                <a:cs typeface="Times Roman"/>
                <a:sym typeface="Times Roman"/>
              </a:defRPr>
            </a:pPr>
            <a:r>
              <a:t>// Query the Course record based on the Course Name </a:t>
            </a:r>
            <a:endParaRPr sz="700"/>
          </a:p>
          <a:p>
            <a:pPr defTabSz="283463">
              <a:spcBef>
                <a:spcPts val="700"/>
              </a:spcBef>
              <a:defRPr sz="900">
                <a:latin typeface="Times Roman"/>
                <a:ea typeface="Times Roman"/>
                <a:cs typeface="Times Roman"/>
                <a:sym typeface="Times Roman"/>
              </a:defRPr>
            </a:pPr>
            <a:r>
              <a:t>Course__c course = [SELECT Id FROM Course__c WHERE Course_Name__c = :courseName LIMIT 1]; </a:t>
            </a:r>
            <a:endParaRPr sz="700"/>
          </a:p>
          <a:p>
            <a:pPr defTabSz="283463">
              <a:spcBef>
                <a:spcPts val="700"/>
              </a:spcBef>
              <a:defRPr sz="900">
                <a:latin typeface="Times Roman"/>
                <a:ea typeface="Times Roman"/>
                <a:cs typeface="Times Roman"/>
                <a:sym typeface="Times Roman"/>
              </a:defRPr>
            </a:pPr>
            <a:r>
              <a:t>// Create a new Score Log record</a:t>
            </a:r>
            <a:br/>
            <a:r>
              <a:t>Score_Log__c newScoreLog = new Score_Log__c(); newScoreLog.Score_Log_Name__c = scoreLogName; newScoreLog.Course__c = course.Id; newScoreLog.Total_Marks__c = totalMarks; newScoreLog.Obtained_Marks__c = obtainedMarks; </a:t>
            </a:r>
            <a:endParaRPr sz="700"/>
          </a:p>
          <a:p>
            <a:pPr defTabSz="283463">
              <a:spcBef>
                <a:spcPts val="700"/>
              </a:spcBef>
              <a:defRPr sz="900">
                <a:latin typeface="Times Roman"/>
                <a:ea typeface="Times Roman"/>
                <a:cs typeface="Times Roman"/>
                <a:sym typeface="Times Roman"/>
              </a:defRPr>
            </a:pPr>
            <a:r>
              <a:t>// Calculate and set the Your_Score__c field (percentage) if (totalMarks != 0) { </a:t>
            </a:r>
            <a:endParaRPr sz="700"/>
          </a:p>
          <a:p>
            <a:pPr defTabSz="283463">
              <a:spcBef>
                <a:spcPts val="700"/>
              </a:spcBef>
              <a:defRPr sz="900">
                <a:latin typeface="Times Roman"/>
                <a:ea typeface="Times Roman"/>
                <a:cs typeface="Times Roman"/>
                <a:sym typeface="Times Roman"/>
              </a:defRPr>
            </a:pPr>
            <a:r>
              <a:t>newScoreLog.Your_Score__c = (obtainedMarks / totalMarks) * 100; } </a:t>
            </a:r>
            <a:endParaRPr sz="700"/>
          </a:p>
          <a:p>
            <a:pPr defTabSz="283463">
              <a:spcBef>
                <a:spcPts val="700"/>
              </a:spcBef>
              <a:defRPr sz="900">
                <a:latin typeface="Times Roman"/>
                <a:ea typeface="Times Roman"/>
                <a:cs typeface="Times Roman"/>
                <a:sym typeface="Times Roman"/>
              </a:defRPr>
            </a:pPr>
            <a:r>
              <a:t>insert newScoreLog; } </a:t>
            </a:r>
            <a:endParaRPr sz="700"/>
          </a:p>
          <a:p>
            <a:pPr defTabSz="283463">
              <a:spcBef>
                <a:spcPts val="700"/>
              </a:spcBef>
              <a:defRPr sz="900">
                <a:latin typeface="Times Roman"/>
                <a:ea typeface="Times Roman"/>
                <a:cs typeface="Times Roman"/>
                <a:sym typeface="Times Roman"/>
              </a:defRPr>
            </a:pPr>
            <a:r>
              <a:t>} </a:t>
            </a:r>
          </a:p>
        </p:txBody>
      </p:sp>
      <p:sp>
        <p:nvSpPr>
          <p:cNvPr id="253" name="Task Management Functionality"/>
          <p:cNvSpPr txBox="1"/>
          <p:nvPr/>
        </p:nvSpPr>
        <p:spPr>
          <a:xfrm>
            <a:off x="1496635" y="6311901"/>
            <a:ext cx="3054843"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Task Management Functionality</a:t>
            </a:r>
          </a:p>
        </p:txBody>
      </p:sp>
      <p:sp>
        <p:nvSpPr>
          <p:cNvPr id="254" name="Course Management Functionality"/>
          <p:cNvSpPr txBox="1"/>
          <p:nvPr/>
        </p:nvSpPr>
        <p:spPr>
          <a:xfrm>
            <a:off x="7266671" y="6148137"/>
            <a:ext cx="3299962" cy="333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a:latin typeface="+mn-lt"/>
                <a:ea typeface="+mn-ea"/>
                <a:cs typeface="+mn-cs"/>
                <a:sym typeface="Calibri"/>
              </a:defRPr>
            </a:lvl1pPr>
          </a:lstStyle>
          <a:p>
            <a:r>
              <a:t>Course Management Functionality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seudocode"/>
          <p:cNvSpPr txBox="1">
            <a:spLocks noGrp="1"/>
          </p:cNvSpPr>
          <p:nvPr>
            <p:ph type="title"/>
          </p:nvPr>
        </p:nvSpPr>
        <p:spPr>
          <a:prstGeom prst="rect">
            <a:avLst/>
          </a:prstGeom>
        </p:spPr>
        <p:txBody>
          <a:bodyPr/>
          <a:lstStyle/>
          <a:p>
            <a:r>
              <a:t>Pseudocode</a:t>
            </a:r>
          </a:p>
        </p:txBody>
      </p:sp>
      <p:sp>
        <p:nvSpPr>
          <p:cNvPr id="257" name="public class ReportController {…"/>
          <p:cNvSpPr txBox="1">
            <a:spLocks noGrp="1"/>
          </p:cNvSpPr>
          <p:nvPr>
            <p:ph type="body" sz="half" idx="1"/>
          </p:nvPr>
        </p:nvSpPr>
        <p:spPr>
          <a:xfrm>
            <a:off x="501537" y="1825625"/>
            <a:ext cx="5219363" cy="4351338"/>
          </a:xfrm>
          <a:prstGeom prst="rect">
            <a:avLst/>
          </a:prstGeom>
        </p:spPr>
        <p:txBody>
          <a:bodyPr/>
          <a:lstStyle/>
          <a:p>
            <a:pPr marL="0" indent="0" defTabSz="329184">
              <a:lnSpc>
                <a:spcPct val="100000"/>
              </a:lnSpc>
              <a:spcBef>
                <a:spcPts val="800"/>
              </a:spcBef>
              <a:buSzTx/>
              <a:buNone/>
              <a:defRPr sz="1100">
                <a:latin typeface="Times Roman"/>
                <a:ea typeface="Times Roman"/>
                <a:cs typeface="Times Roman"/>
                <a:sym typeface="Times Roman"/>
              </a:defRPr>
            </a:pPr>
            <a:r>
              <a:t>public class ReportController { </a:t>
            </a:r>
            <a:endParaRPr sz="800"/>
          </a:p>
          <a:p>
            <a:pPr marL="0" indent="0" defTabSz="329184">
              <a:lnSpc>
                <a:spcPct val="100000"/>
              </a:lnSpc>
              <a:spcBef>
                <a:spcPts val="800"/>
              </a:spcBef>
              <a:buSzTx/>
              <a:buNone/>
              <a:defRPr sz="1100">
                <a:latin typeface="Times Roman"/>
                <a:ea typeface="Times Roman"/>
                <a:cs typeface="Times Roman"/>
                <a:sym typeface="Times Roman"/>
              </a:defRPr>
            </a:pPr>
            <a:r>
              <a:t>// Method to generate and display the report public static void generateScoreReport() { </a:t>
            </a:r>
            <a:endParaRPr sz="800"/>
          </a:p>
          <a:p>
            <a:pPr marL="0" indent="0" defTabSz="329184">
              <a:lnSpc>
                <a:spcPct val="100000"/>
              </a:lnSpc>
              <a:spcBef>
                <a:spcPts val="800"/>
              </a:spcBef>
              <a:buSzTx/>
              <a:buNone/>
              <a:defRPr sz="1100">
                <a:latin typeface="Times Roman"/>
                <a:ea typeface="Times Roman"/>
                <a:cs typeface="Times Roman"/>
                <a:sym typeface="Times Roman"/>
              </a:defRPr>
            </a:pPr>
            <a:r>
              <a:t>// Query the necessary fields from Course and Score Log objects</a:t>
            </a:r>
            <a:br/>
            <a:r>
              <a:t>List&lt;Course__c&gt; coursesWithScores = [SELECT Course_Code__c, Course_Name__c, </a:t>
            </a:r>
            <a:endParaRPr sz="800"/>
          </a:p>
          <a:p>
            <a:pPr marL="0" indent="0" defTabSz="329184">
              <a:lnSpc>
                <a:spcPct val="100000"/>
              </a:lnSpc>
              <a:spcBef>
                <a:spcPts val="800"/>
              </a:spcBef>
              <a:buSzTx/>
              <a:buNone/>
              <a:defRPr sz="1100">
                <a:latin typeface="Times Roman"/>
                <a:ea typeface="Times Roman"/>
                <a:cs typeface="Times Roman"/>
                <a:sym typeface="Times Roman"/>
              </a:defRPr>
            </a:pPr>
            <a:r>
              <a:t>(SELECT Score_Log_Name__c, Your_Score__c FROM Score_Logs__r) FROM Course__c]; </a:t>
            </a:r>
            <a:endParaRPr sz="800"/>
          </a:p>
          <a:p>
            <a:pPr marL="0" indent="0" defTabSz="329184">
              <a:lnSpc>
                <a:spcPct val="100000"/>
              </a:lnSpc>
              <a:spcBef>
                <a:spcPts val="800"/>
              </a:spcBef>
              <a:buSzTx/>
              <a:buNone/>
              <a:defRPr sz="1100">
                <a:latin typeface="Times Roman"/>
                <a:ea typeface="Times Roman"/>
                <a:cs typeface="Times Roman"/>
                <a:sym typeface="Times Roman"/>
              </a:defRPr>
            </a:pPr>
            <a:r>
              <a:t>// Iterate through the results and display the report for (Course__c course : coursesWithScores) { </a:t>
            </a:r>
            <a:endParaRPr sz="800"/>
          </a:p>
          <a:p>
            <a:pPr marL="0" indent="0" defTabSz="329184">
              <a:lnSpc>
                <a:spcPct val="100000"/>
              </a:lnSpc>
              <a:spcBef>
                <a:spcPts val="800"/>
              </a:spcBef>
              <a:buSzTx/>
              <a:buNone/>
              <a:defRPr sz="1100">
                <a:latin typeface="Times Roman"/>
                <a:ea typeface="Times Roman"/>
                <a:cs typeface="Times Roman"/>
                <a:sym typeface="Times Roman"/>
              </a:defRPr>
            </a:pPr>
            <a:r>
              <a:t>System.debug('Course Code: ' + course.Course_Code__c); System.debug('Course Name: ' + course.Course_Name__c); </a:t>
            </a:r>
            <a:endParaRPr sz="800"/>
          </a:p>
          <a:p>
            <a:pPr marL="0" indent="0" defTabSz="329184">
              <a:lnSpc>
                <a:spcPct val="100000"/>
              </a:lnSpc>
              <a:spcBef>
                <a:spcPts val="800"/>
              </a:spcBef>
              <a:buSzTx/>
              <a:buNone/>
              <a:defRPr sz="1100">
                <a:latin typeface="Times Roman"/>
                <a:ea typeface="Times Roman"/>
                <a:cs typeface="Times Roman"/>
                <a:sym typeface="Times Roman"/>
              </a:defRPr>
            </a:pPr>
            <a:r>
              <a:t>// Iterate through Score Logs related to the course for (Score_Log__c scoreLog : course.Score_Logs__r) { </a:t>
            </a:r>
            <a:endParaRPr sz="800"/>
          </a:p>
          <a:p>
            <a:pPr marL="0" indent="0" defTabSz="329184">
              <a:lnSpc>
                <a:spcPct val="100000"/>
              </a:lnSpc>
              <a:spcBef>
                <a:spcPts val="800"/>
              </a:spcBef>
              <a:buSzTx/>
              <a:buNone/>
              <a:defRPr sz="1100">
                <a:latin typeface="Times Roman"/>
                <a:ea typeface="Times Roman"/>
                <a:cs typeface="Times Roman"/>
                <a:sym typeface="Times Roman"/>
              </a:defRPr>
            </a:pPr>
            <a:r>
              <a:t>System.debug('Score Log Name: ' + scoreLog.Score_Log_Name__c); </a:t>
            </a:r>
            <a:endParaRPr sz="800"/>
          </a:p>
          <a:p>
            <a:pPr marL="0" indent="0" defTabSz="329184">
              <a:lnSpc>
                <a:spcPct val="100000"/>
              </a:lnSpc>
              <a:spcBef>
                <a:spcPts val="800"/>
              </a:spcBef>
              <a:buSzTx/>
              <a:buNone/>
              <a:defRPr sz="1100">
                <a:latin typeface="Times Roman"/>
                <a:ea typeface="Times Roman"/>
                <a:cs typeface="Times Roman"/>
                <a:sym typeface="Times Roman"/>
              </a:defRPr>
            </a:pPr>
            <a:r>
              <a:t>System.debug('Your Score: ' + scoreLog.Your_Score__c); } </a:t>
            </a:r>
            <a:endParaRPr sz="800"/>
          </a:p>
          <a:p>
            <a:pPr marL="0" indent="0" defTabSz="329184">
              <a:lnSpc>
                <a:spcPct val="100000"/>
              </a:lnSpc>
              <a:spcBef>
                <a:spcPts val="800"/>
              </a:spcBef>
              <a:buSzTx/>
              <a:buNone/>
              <a:defRPr sz="1100">
                <a:latin typeface="Times Roman"/>
                <a:ea typeface="Times Roman"/>
                <a:cs typeface="Times Roman"/>
                <a:sym typeface="Times Roman"/>
              </a:defRPr>
            </a:pPr>
            <a:r>
              <a:t>System.debug('------------------------'); </a:t>
            </a:r>
          </a:p>
          <a:p>
            <a:pPr marL="0" indent="0" defTabSz="329184">
              <a:lnSpc>
                <a:spcPct val="100000"/>
              </a:lnSpc>
              <a:spcBef>
                <a:spcPts val="800"/>
              </a:spcBef>
              <a:buSzTx/>
              <a:buNone/>
              <a:defRPr sz="1100">
                <a:latin typeface="Times Roman"/>
                <a:ea typeface="Times Roman"/>
                <a:cs typeface="Times Roman"/>
                <a:sym typeface="Times Roman"/>
              </a:defRPr>
            </a:pPr>
            <a:r>
              <a:t>} </a:t>
            </a:r>
          </a:p>
        </p:txBody>
      </p:sp>
      <p:sp>
        <p:nvSpPr>
          <p:cNvPr id="258" name="public class HealthDataProcessor {…"/>
          <p:cNvSpPr txBox="1"/>
          <p:nvPr/>
        </p:nvSpPr>
        <p:spPr>
          <a:xfrm>
            <a:off x="6375849" y="1475576"/>
            <a:ext cx="5563449" cy="5242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pPr defTabSz="274320">
              <a:spcBef>
                <a:spcPts val="700"/>
              </a:spcBef>
              <a:defRPr sz="900">
                <a:latin typeface="Times Roman"/>
                <a:ea typeface="Times Roman"/>
                <a:cs typeface="Times Roman"/>
                <a:sym typeface="Times Roman"/>
              </a:defRPr>
            </a:pPr>
            <a:r>
              <a:t>public class HealthDataProcessor { </a:t>
            </a:r>
            <a:endParaRPr sz="700"/>
          </a:p>
          <a:p>
            <a:pPr defTabSz="274320">
              <a:spcBef>
                <a:spcPts val="700"/>
              </a:spcBef>
              <a:defRPr sz="900">
                <a:latin typeface="Times Roman"/>
                <a:ea typeface="Times Roman"/>
                <a:cs typeface="Times Roman"/>
                <a:sym typeface="Times Roman"/>
              </a:defRPr>
            </a:pPr>
            <a:r>
              <a:t>// Salesforce REST API endpoint for receiving health data and sending recommendations </a:t>
            </a:r>
            <a:endParaRPr sz="700"/>
          </a:p>
          <a:p>
            <a:pPr defTabSz="274320">
              <a:spcBef>
                <a:spcPts val="700"/>
              </a:spcBef>
              <a:defRPr sz="900">
                <a:latin typeface="Times Roman"/>
                <a:ea typeface="Times Roman"/>
                <a:cs typeface="Times Roman"/>
                <a:sym typeface="Times Roman"/>
              </a:defRPr>
            </a:pPr>
            <a:r>
              <a:t>public static String REST_ENDPOINT = 'https://your-salesforce- instance/services/apexrest/healthdata'; </a:t>
            </a:r>
            <a:endParaRPr sz="700"/>
          </a:p>
          <a:p>
            <a:pPr defTabSz="274320">
              <a:spcBef>
                <a:spcPts val="700"/>
              </a:spcBef>
              <a:defRPr sz="900">
                <a:latin typeface="Times Roman"/>
                <a:ea typeface="Times Roman"/>
                <a:cs typeface="Times Roman"/>
                <a:sym typeface="Times Roman"/>
              </a:defRPr>
            </a:pPr>
            <a:r>
              <a:t>// Method to process health data and send recommendations</a:t>
            </a:r>
            <a:br/>
            <a:r>
              <a:t>public static void processHealthData(String studentId, Double heartRate) { </a:t>
            </a:r>
            <a:endParaRPr sz="700"/>
          </a:p>
          <a:p>
            <a:pPr defTabSz="274320">
              <a:spcBef>
                <a:spcPts val="700"/>
              </a:spcBef>
              <a:defRPr sz="900">
                <a:latin typeface="Times Roman"/>
                <a:ea typeface="Times Roman"/>
                <a:cs typeface="Times Roman"/>
                <a:sym typeface="Times Roman"/>
              </a:defRPr>
            </a:pPr>
            <a:r>
              <a:t>// Implement logic to analyze health data and generate recommendations String recommendation = generateRecommendation(heartRate); </a:t>
            </a:r>
            <a:endParaRPr sz="700"/>
          </a:p>
          <a:p>
            <a:pPr defTabSz="274320">
              <a:spcBef>
                <a:spcPts val="700"/>
              </a:spcBef>
              <a:defRPr sz="900">
                <a:latin typeface="Times Roman"/>
                <a:ea typeface="Times Roman"/>
                <a:cs typeface="Times Roman"/>
                <a:sym typeface="Times Roman"/>
              </a:defRPr>
            </a:pPr>
            <a:r>
              <a:t>// Send recommendation to Salesforce using REST API </a:t>
            </a:r>
            <a:endParaRPr sz="700"/>
          </a:p>
          <a:p>
            <a:pPr defTabSz="274320">
              <a:spcBef>
                <a:spcPts val="700"/>
              </a:spcBef>
              <a:defRPr sz="900">
                <a:latin typeface="Times Roman"/>
                <a:ea typeface="Times Roman"/>
                <a:cs typeface="Times Roman"/>
                <a:sym typeface="Times Roman"/>
              </a:defRPr>
            </a:pPr>
            <a:r>
              <a:t>sendRecommendationToSalesforce(studentId, recommendation); } </a:t>
            </a:r>
            <a:endParaRPr sz="700"/>
          </a:p>
          <a:p>
            <a:pPr defTabSz="274320">
              <a:spcBef>
                <a:spcPts val="700"/>
              </a:spcBef>
              <a:defRPr sz="900">
                <a:latin typeface="Times Roman"/>
                <a:ea typeface="Times Roman"/>
                <a:cs typeface="Times Roman"/>
                <a:sym typeface="Times Roman"/>
              </a:defRPr>
            </a:pPr>
            <a:r>
              <a:t>public static String generateRecommendation(Double heartRate) {</a:t>
            </a:r>
            <a:br/>
            <a:r>
              <a:t>// Implement logic to analyze heart rate and generate a recommendation // For example, recommend rest if heart rate is too high</a:t>
            </a:r>
            <a:br/>
            <a:r>
              <a:t>if (heartRate &gt; 100) { </a:t>
            </a:r>
            <a:endParaRPr sz="700"/>
          </a:p>
          <a:p>
            <a:pPr defTabSz="274320">
              <a:spcBef>
                <a:spcPts val="700"/>
              </a:spcBef>
              <a:defRPr sz="900">
                <a:latin typeface="Times Roman"/>
                <a:ea typeface="Times Roman"/>
                <a:cs typeface="Times Roman"/>
                <a:sym typeface="Times Roman"/>
              </a:defRPr>
            </a:pPr>
            <a:r>
              <a:t>return 'Take a rest and consult a doctor if needed.'; }else{ </a:t>
            </a:r>
            <a:endParaRPr sz="700"/>
          </a:p>
          <a:p>
            <a:pPr defTabSz="274320">
              <a:spcBef>
                <a:spcPts val="700"/>
              </a:spcBef>
              <a:defRPr sz="900">
                <a:latin typeface="Times Roman"/>
                <a:ea typeface="Times Roman"/>
                <a:cs typeface="Times Roman"/>
                <a:sym typeface="Times Roman"/>
              </a:defRPr>
            </a:pPr>
            <a:r>
              <a:t>return 'Your health is good. Keep it up!'; } </a:t>
            </a:r>
            <a:endParaRPr sz="700"/>
          </a:p>
          <a:p>
            <a:pPr defTabSz="274320">
              <a:spcBef>
                <a:spcPts val="700"/>
              </a:spcBef>
              <a:defRPr sz="900">
                <a:latin typeface="Times Roman"/>
                <a:ea typeface="Times Roman"/>
                <a:cs typeface="Times Roman"/>
                <a:sym typeface="Times Roman"/>
              </a:defRPr>
            </a:pPr>
            <a:r>
              <a:t>} </a:t>
            </a:r>
            <a:endParaRPr sz="700"/>
          </a:p>
          <a:p>
            <a:pPr defTabSz="274320">
              <a:spcBef>
                <a:spcPts val="700"/>
              </a:spcBef>
              <a:defRPr sz="900">
                <a:latin typeface="Times Roman"/>
                <a:ea typeface="Times Roman"/>
                <a:cs typeface="Times Roman"/>
                <a:sym typeface="Times Roman"/>
              </a:defRPr>
            </a:pPr>
            <a:r>
              <a:t>public static void sendRecommendationToSalesforce(String studentId, String recommendation) { </a:t>
            </a:r>
            <a:endParaRPr sz="700"/>
          </a:p>
          <a:p>
            <a:pPr defTabSz="274320">
              <a:spcBef>
                <a:spcPts val="700"/>
              </a:spcBef>
              <a:defRPr sz="900">
                <a:latin typeface="Times Roman"/>
                <a:ea typeface="Times Roman"/>
                <a:cs typeface="Times Roman"/>
                <a:sym typeface="Times Roman"/>
              </a:defRPr>
            </a:pPr>
            <a:r>
              <a:t>// Implement logic to send recommendation to Salesforce using REST API HLpRequest request = new HLpRequest(); request.setEndpoint(REST_ENDPOINT);</a:t>
            </a:r>
            <a:br/>
            <a:r>
              <a:t>request.setMethod('POST'); </a:t>
            </a:r>
            <a:endParaRPr sz="700"/>
          </a:p>
          <a:p>
            <a:pPr defTabSz="274320">
              <a:spcBef>
                <a:spcPts val="700"/>
              </a:spcBef>
              <a:defRPr sz="900">
                <a:latin typeface="Times Roman"/>
                <a:ea typeface="Times Roman"/>
                <a:cs typeface="Times Roman"/>
                <a:sym typeface="Times Roman"/>
              </a:defRPr>
            </a:pPr>
            <a:r>
              <a:t>request.setHeader('Content-Type', 'applica7on/json'); </a:t>
            </a:r>
            <a:endParaRPr sz="700"/>
          </a:p>
          <a:p>
            <a:pPr defTabSz="274320">
              <a:spcBef>
                <a:spcPts val="700"/>
              </a:spcBef>
              <a:defRPr sz="900">
                <a:latin typeface="Times Roman"/>
                <a:ea typeface="Times Roman"/>
                <a:cs typeface="Times Roman"/>
                <a:sym typeface="Times Roman"/>
              </a:defRPr>
            </a:pPr>
            <a:r>
              <a:t>request.setBody('{"studentId": "' + studentId + '", "recommendation": "' + recommendation + '"}'); </a:t>
            </a:r>
            <a:endParaRPr sz="700"/>
          </a:p>
          <a:p>
            <a:pPr defTabSz="274320">
              <a:spcBef>
                <a:spcPts val="700"/>
              </a:spcBef>
              <a:defRPr sz="900">
                <a:latin typeface="Times Roman"/>
                <a:ea typeface="Times Roman"/>
                <a:cs typeface="Times Roman"/>
                <a:sym typeface="Times Roman"/>
              </a:defRPr>
            </a:pPr>
            <a:r>
              <a:t>Http http = new Http();</a:t>
            </a:r>
            <a:br/>
            <a:r>
              <a:t>HLpResponse response = hLp.send(request); </a:t>
            </a:r>
            <a:endParaRPr sz="700"/>
          </a:p>
          <a:p>
            <a:pPr defTabSz="274320">
              <a:spcBef>
                <a:spcPts val="700"/>
              </a:spcBef>
              <a:defRPr sz="900">
                <a:latin typeface="Times Roman"/>
                <a:ea typeface="Times Roman"/>
                <a:cs typeface="Times Roman"/>
                <a:sym typeface="Times Roman"/>
              </a:defRPr>
            </a:pPr>
            <a:r>
              <a:t>//Handletheresponseasneeded }} </a:t>
            </a:r>
          </a:p>
        </p:txBody>
      </p:sp>
      <p:sp>
        <p:nvSpPr>
          <p:cNvPr id="259" name="Health Management Functionality"/>
          <p:cNvSpPr txBox="1"/>
          <p:nvPr/>
        </p:nvSpPr>
        <p:spPr>
          <a:xfrm>
            <a:off x="7402780" y="6405805"/>
            <a:ext cx="3509587"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Health Management Functionality</a:t>
            </a:r>
          </a:p>
        </p:txBody>
      </p:sp>
      <p:sp>
        <p:nvSpPr>
          <p:cNvPr id="260" name="Course Dashboard Functionality"/>
          <p:cNvSpPr txBox="1"/>
          <p:nvPr/>
        </p:nvSpPr>
        <p:spPr>
          <a:xfrm>
            <a:off x="1426355" y="5847456"/>
            <a:ext cx="336972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r>
              <a:t>Course Dashboard Functionality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Rectangle 7"/>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63" name="Title 1"/>
          <p:cNvSpPr txBox="1">
            <a:spLocks noGrp="1"/>
          </p:cNvSpPr>
          <p:nvPr>
            <p:ph type="title"/>
          </p:nvPr>
        </p:nvSpPr>
        <p:spPr>
          <a:xfrm>
            <a:off x="838200" y="365125"/>
            <a:ext cx="10515600" cy="1325563"/>
          </a:xfrm>
          <a:prstGeom prst="rect">
            <a:avLst/>
          </a:prstGeom>
        </p:spPr>
        <p:txBody>
          <a:bodyPr/>
          <a:lstStyle>
            <a:lvl1pPr>
              <a:defRPr sz="5400"/>
            </a:lvl1pPr>
          </a:lstStyle>
          <a:p>
            <a:r>
              <a:t>Risk Assessment</a:t>
            </a:r>
          </a:p>
        </p:txBody>
      </p:sp>
      <p:grpSp>
        <p:nvGrpSpPr>
          <p:cNvPr id="266" name="sketch line"/>
          <p:cNvGrpSpPr/>
          <p:nvPr/>
        </p:nvGrpSpPr>
        <p:grpSpPr>
          <a:xfrm>
            <a:off x="668511" y="1653249"/>
            <a:ext cx="10855260" cy="61127"/>
            <a:chOff x="0" y="0"/>
            <a:chExt cx="10855258" cy="61125"/>
          </a:xfrm>
        </p:grpSpPr>
        <p:sp>
          <p:nvSpPr>
            <p:cNvPr id="264" name="Shape"/>
            <p:cNvSpPr/>
            <p:nvPr/>
          </p:nvSpPr>
          <p:spPr>
            <a:xfrm>
              <a:off x="0" y="0"/>
              <a:ext cx="10854455" cy="54782"/>
            </a:xfrm>
            <a:custGeom>
              <a:avLst/>
              <a:gdLst/>
              <a:ahLst/>
              <a:cxnLst>
                <a:cxn ang="0">
                  <a:pos x="wd2" y="hd2"/>
                </a:cxn>
                <a:cxn ang="5400000">
                  <a:pos x="wd2" y="hd2"/>
                </a:cxn>
                <a:cxn ang="10800000">
                  <a:pos x="wd2" y="hd2"/>
                </a:cxn>
                <a:cxn ang="16200000">
                  <a:pos x="wd2" y="hd2"/>
                </a:cxn>
              </a:cxnLst>
              <a:rect l="0" t="0" r="r" b="b"/>
              <a:pathLst>
                <a:path w="21599" h="14313" extrusionOk="0">
                  <a:moveTo>
                    <a:pt x="0" y="6302"/>
                  </a:moveTo>
                  <a:cubicBezTo>
                    <a:pt x="532" y="10296"/>
                    <a:pt x="827" y="802"/>
                    <a:pt x="1134" y="6302"/>
                  </a:cubicBezTo>
                  <a:cubicBezTo>
                    <a:pt x="1442" y="11802"/>
                    <a:pt x="1531" y="5687"/>
                    <a:pt x="1836" y="6302"/>
                  </a:cubicBezTo>
                  <a:cubicBezTo>
                    <a:pt x="2141" y="6917"/>
                    <a:pt x="2785" y="6264"/>
                    <a:pt x="3618" y="6302"/>
                  </a:cubicBezTo>
                  <a:cubicBezTo>
                    <a:pt x="4451" y="6340"/>
                    <a:pt x="4269" y="7734"/>
                    <a:pt x="4752" y="6302"/>
                  </a:cubicBezTo>
                  <a:cubicBezTo>
                    <a:pt x="5235" y="4870"/>
                    <a:pt x="5559" y="11132"/>
                    <a:pt x="5886" y="6302"/>
                  </a:cubicBezTo>
                  <a:cubicBezTo>
                    <a:pt x="6213" y="1472"/>
                    <a:pt x="7123" y="11267"/>
                    <a:pt x="7668" y="6302"/>
                  </a:cubicBezTo>
                  <a:cubicBezTo>
                    <a:pt x="8213" y="1337"/>
                    <a:pt x="8378" y="9493"/>
                    <a:pt x="8586" y="6302"/>
                  </a:cubicBezTo>
                  <a:cubicBezTo>
                    <a:pt x="8794" y="3111"/>
                    <a:pt x="9477" y="1803"/>
                    <a:pt x="10368" y="6302"/>
                  </a:cubicBezTo>
                  <a:cubicBezTo>
                    <a:pt x="11258" y="10801"/>
                    <a:pt x="11328" y="5442"/>
                    <a:pt x="12150" y="6302"/>
                  </a:cubicBezTo>
                  <a:cubicBezTo>
                    <a:pt x="12971" y="7162"/>
                    <a:pt x="12846" y="4963"/>
                    <a:pt x="13499" y="6302"/>
                  </a:cubicBezTo>
                  <a:cubicBezTo>
                    <a:pt x="14153" y="7641"/>
                    <a:pt x="14809" y="1643"/>
                    <a:pt x="15281" y="6302"/>
                  </a:cubicBezTo>
                  <a:cubicBezTo>
                    <a:pt x="15753" y="10961"/>
                    <a:pt x="16125" y="-64"/>
                    <a:pt x="16415" y="6302"/>
                  </a:cubicBezTo>
                  <a:cubicBezTo>
                    <a:pt x="16706" y="12668"/>
                    <a:pt x="17019" y="12966"/>
                    <a:pt x="17549" y="6302"/>
                  </a:cubicBezTo>
                  <a:cubicBezTo>
                    <a:pt x="18079" y="-362"/>
                    <a:pt x="18728" y="16231"/>
                    <a:pt x="19115" y="6302"/>
                  </a:cubicBezTo>
                  <a:cubicBezTo>
                    <a:pt x="19502" y="-3627"/>
                    <a:pt x="19913" y="-424"/>
                    <a:pt x="20249" y="6302"/>
                  </a:cubicBezTo>
                  <a:cubicBezTo>
                    <a:pt x="20586" y="13028"/>
                    <a:pt x="21285" y="6484"/>
                    <a:pt x="21599" y="6302"/>
                  </a:cubicBezTo>
                  <a:cubicBezTo>
                    <a:pt x="21598" y="8573"/>
                    <a:pt x="21599" y="9997"/>
                    <a:pt x="21599" y="11080"/>
                  </a:cubicBezTo>
                  <a:cubicBezTo>
                    <a:pt x="21110" y="12640"/>
                    <a:pt x="20583" y="12131"/>
                    <a:pt x="20033" y="11080"/>
                  </a:cubicBezTo>
                  <a:cubicBezTo>
                    <a:pt x="19483" y="10031"/>
                    <a:pt x="19588" y="7233"/>
                    <a:pt x="19331" y="11080"/>
                  </a:cubicBezTo>
                  <a:cubicBezTo>
                    <a:pt x="19074" y="14928"/>
                    <a:pt x="18665" y="6792"/>
                    <a:pt x="18413" y="11080"/>
                  </a:cubicBezTo>
                  <a:cubicBezTo>
                    <a:pt x="18161" y="15369"/>
                    <a:pt x="17075" y="5021"/>
                    <a:pt x="16631" y="11080"/>
                  </a:cubicBezTo>
                  <a:cubicBezTo>
                    <a:pt x="16187" y="17140"/>
                    <a:pt x="15727" y="13215"/>
                    <a:pt x="15281" y="11080"/>
                  </a:cubicBezTo>
                  <a:cubicBezTo>
                    <a:pt x="14836" y="8946"/>
                    <a:pt x="14797" y="13385"/>
                    <a:pt x="14363" y="11080"/>
                  </a:cubicBezTo>
                  <a:cubicBezTo>
                    <a:pt x="13929" y="8776"/>
                    <a:pt x="13294" y="11263"/>
                    <a:pt x="13014" y="11080"/>
                  </a:cubicBezTo>
                  <a:cubicBezTo>
                    <a:pt x="12733" y="10899"/>
                    <a:pt x="12561" y="14929"/>
                    <a:pt x="12312" y="11080"/>
                  </a:cubicBezTo>
                  <a:cubicBezTo>
                    <a:pt x="12062" y="7232"/>
                    <a:pt x="11835" y="9457"/>
                    <a:pt x="11610" y="11080"/>
                  </a:cubicBezTo>
                  <a:cubicBezTo>
                    <a:pt x="11385" y="12704"/>
                    <a:pt x="10910" y="8545"/>
                    <a:pt x="10260" y="11080"/>
                  </a:cubicBezTo>
                  <a:cubicBezTo>
                    <a:pt x="9610" y="13616"/>
                    <a:pt x="9634" y="13962"/>
                    <a:pt x="9342" y="11080"/>
                  </a:cubicBezTo>
                  <a:cubicBezTo>
                    <a:pt x="9049" y="8199"/>
                    <a:pt x="8115" y="8134"/>
                    <a:pt x="7776" y="11080"/>
                  </a:cubicBezTo>
                  <a:cubicBezTo>
                    <a:pt x="7437" y="14027"/>
                    <a:pt x="7041" y="11954"/>
                    <a:pt x="6858" y="11080"/>
                  </a:cubicBezTo>
                  <a:cubicBezTo>
                    <a:pt x="6674" y="10207"/>
                    <a:pt x="5951" y="4188"/>
                    <a:pt x="5292" y="11080"/>
                  </a:cubicBezTo>
                  <a:cubicBezTo>
                    <a:pt x="4633" y="17973"/>
                    <a:pt x="4831" y="8812"/>
                    <a:pt x="4590" y="11080"/>
                  </a:cubicBezTo>
                  <a:cubicBezTo>
                    <a:pt x="4349" y="13349"/>
                    <a:pt x="3423" y="7273"/>
                    <a:pt x="3024" y="11080"/>
                  </a:cubicBezTo>
                  <a:cubicBezTo>
                    <a:pt x="2626" y="14888"/>
                    <a:pt x="2323" y="10754"/>
                    <a:pt x="2106" y="11080"/>
                  </a:cubicBezTo>
                  <a:cubicBezTo>
                    <a:pt x="1889" y="11407"/>
                    <a:pt x="1553" y="14519"/>
                    <a:pt x="1404" y="11080"/>
                  </a:cubicBezTo>
                  <a:cubicBezTo>
                    <a:pt x="1255" y="7642"/>
                    <a:pt x="430" y="14155"/>
                    <a:pt x="0" y="11080"/>
                  </a:cubicBezTo>
                  <a:cubicBezTo>
                    <a:pt x="0" y="9255"/>
                    <a:pt x="-1" y="8329"/>
                    <a:pt x="0" y="6302"/>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265" name="Shape"/>
            <p:cNvSpPr/>
            <p:nvPr/>
          </p:nvSpPr>
          <p:spPr>
            <a:xfrm>
              <a:off x="459" y="2668"/>
              <a:ext cx="10854801" cy="58458"/>
            </a:xfrm>
            <a:custGeom>
              <a:avLst/>
              <a:gdLst/>
              <a:ahLst/>
              <a:cxnLst>
                <a:cxn ang="0">
                  <a:pos x="wd2" y="hd2"/>
                </a:cxn>
                <a:cxn ang="5400000">
                  <a:pos x="wd2" y="hd2"/>
                </a:cxn>
                <a:cxn ang="10800000">
                  <a:pos x="wd2" y="hd2"/>
                </a:cxn>
                <a:cxn ang="16200000">
                  <a:pos x="wd2" y="hd2"/>
                </a:cxn>
              </a:cxnLst>
              <a:rect l="0" t="0" r="r" b="b"/>
              <a:pathLst>
                <a:path w="21600" h="13108" extrusionOk="0">
                  <a:moveTo>
                    <a:pt x="0" y="4811"/>
                  </a:moveTo>
                  <a:cubicBezTo>
                    <a:pt x="293" y="533"/>
                    <a:pt x="692" y="3737"/>
                    <a:pt x="918" y="4811"/>
                  </a:cubicBezTo>
                  <a:cubicBezTo>
                    <a:pt x="1144" y="5885"/>
                    <a:pt x="1609" y="9256"/>
                    <a:pt x="2268" y="4811"/>
                  </a:cubicBezTo>
                  <a:cubicBezTo>
                    <a:pt x="2927" y="366"/>
                    <a:pt x="3239" y="6094"/>
                    <a:pt x="3834" y="4811"/>
                  </a:cubicBezTo>
                  <a:cubicBezTo>
                    <a:pt x="4429" y="3528"/>
                    <a:pt x="4254" y="4086"/>
                    <a:pt x="4536" y="4811"/>
                  </a:cubicBezTo>
                  <a:cubicBezTo>
                    <a:pt x="4818" y="5536"/>
                    <a:pt x="4889" y="6983"/>
                    <a:pt x="5238" y="4811"/>
                  </a:cubicBezTo>
                  <a:cubicBezTo>
                    <a:pt x="5587" y="2639"/>
                    <a:pt x="6391" y="-4833"/>
                    <a:pt x="7020" y="4811"/>
                  </a:cubicBezTo>
                  <a:cubicBezTo>
                    <a:pt x="7649" y="14455"/>
                    <a:pt x="8077" y="9754"/>
                    <a:pt x="8370" y="4811"/>
                  </a:cubicBezTo>
                  <a:cubicBezTo>
                    <a:pt x="8662" y="-132"/>
                    <a:pt x="8905" y="2155"/>
                    <a:pt x="9072" y="4811"/>
                  </a:cubicBezTo>
                  <a:cubicBezTo>
                    <a:pt x="9239" y="7467"/>
                    <a:pt x="10033" y="3450"/>
                    <a:pt x="10422" y="4811"/>
                  </a:cubicBezTo>
                  <a:cubicBezTo>
                    <a:pt x="10810" y="6172"/>
                    <a:pt x="11827" y="891"/>
                    <a:pt x="12203" y="4811"/>
                  </a:cubicBezTo>
                  <a:cubicBezTo>
                    <a:pt x="12580" y="8730"/>
                    <a:pt x="12903" y="10694"/>
                    <a:pt x="13337" y="4811"/>
                  </a:cubicBezTo>
                  <a:cubicBezTo>
                    <a:pt x="13772" y="-1072"/>
                    <a:pt x="13912" y="1412"/>
                    <a:pt x="14471" y="4811"/>
                  </a:cubicBezTo>
                  <a:cubicBezTo>
                    <a:pt x="15030" y="8210"/>
                    <a:pt x="15292" y="-2580"/>
                    <a:pt x="15821" y="4811"/>
                  </a:cubicBezTo>
                  <a:cubicBezTo>
                    <a:pt x="16351" y="12202"/>
                    <a:pt x="16901" y="2458"/>
                    <a:pt x="17387" y="4811"/>
                  </a:cubicBezTo>
                  <a:cubicBezTo>
                    <a:pt x="17873" y="7163"/>
                    <a:pt x="18291" y="1694"/>
                    <a:pt x="18953" y="4811"/>
                  </a:cubicBezTo>
                  <a:cubicBezTo>
                    <a:pt x="19615" y="7928"/>
                    <a:pt x="20491" y="6489"/>
                    <a:pt x="21599" y="4811"/>
                  </a:cubicBezTo>
                  <a:cubicBezTo>
                    <a:pt x="21600" y="5809"/>
                    <a:pt x="21600" y="6880"/>
                    <a:pt x="21599" y="8912"/>
                  </a:cubicBezTo>
                  <a:cubicBezTo>
                    <a:pt x="21276" y="11207"/>
                    <a:pt x="21042" y="11444"/>
                    <a:pt x="20681" y="8912"/>
                  </a:cubicBezTo>
                  <a:cubicBezTo>
                    <a:pt x="20319" y="6380"/>
                    <a:pt x="19574" y="1057"/>
                    <a:pt x="18899" y="8912"/>
                  </a:cubicBezTo>
                  <a:cubicBezTo>
                    <a:pt x="18224" y="16767"/>
                    <a:pt x="18147" y="11698"/>
                    <a:pt x="17549" y="8912"/>
                  </a:cubicBezTo>
                  <a:cubicBezTo>
                    <a:pt x="16951" y="6126"/>
                    <a:pt x="17193" y="6265"/>
                    <a:pt x="16847" y="8912"/>
                  </a:cubicBezTo>
                  <a:cubicBezTo>
                    <a:pt x="16501" y="11559"/>
                    <a:pt x="15915" y="9052"/>
                    <a:pt x="15497" y="8912"/>
                  </a:cubicBezTo>
                  <a:cubicBezTo>
                    <a:pt x="15079" y="8771"/>
                    <a:pt x="14751" y="9613"/>
                    <a:pt x="14363" y="8912"/>
                  </a:cubicBezTo>
                  <a:cubicBezTo>
                    <a:pt x="13976" y="8210"/>
                    <a:pt x="13727" y="8135"/>
                    <a:pt x="13229" y="8912"/>
                  </a:cubicBezTo>
                  <a:cubicBezTo>
                    <a:pt x="12732" y="9689"/>
                    <a:pt x="12446" y="13472"/>
                    <a:pt x="12095" y="8912"/>
                  </a:cubicBezTo>
                  <a:cubicBezTo>
                    <a:pt x="11745" y="4351"/>
                    <a:pt x="11189" y="5531"/>
                    <a:pt x="10962" y="8912"/>
                  </a:cubicBezTo>
                  <a:cubicBezTo>
                    <a:pt x="10734" y="12292"/>
                    <a:pt x="10022" y="10827"/>
                    <a:pt x="9396" y="8912"/>
                  </a:cubicBezTo>
                  <a:cubicBezTo>
                    <a:pt x="8769" y="6996"/>
                    <a:pt x="8436" y="14128"/>
                    <a:pt x="8046" y="8912"/>
                  </a:cubicBezTo>
                  <a:cubicBezTo>
                    <a:pt x="7656" y="3695"/>
                    <a:pt x="7599" y="12583"/>
                    <a:pt x="7344" y="8912"/>
                  </a:cubicBezTo>
                  <a:cubicBezTo>
                    <a:pt x="7088" y="5241"/>
                    <a:pt x="6498" y="14273"/>
                    <a:pt x="6210" y="8912"/>
                  </a:cubicBezTo>
                  <a:cubicBezTo>
                    <a:pt x="5921" y="3551"/>
                    <a:pt x="5413" y="13035"/>
                    <a:pt x="4644" y="8912"/>
                  </a:cubicBezTo>
                  <a:cubicBezTo>
                    <a:pt x="3875" y="4789"/>
                    <a:pt x="4174" y="6106"/>
                    <a:pt x="3726" y="8912"/>
                  </a:cubicBezTo>
                  <a:cubicBezTo>
                    <a:pt x="3279" y="11718"/>
                    <a:pt x="2553" y="14987"/>
                    <a:pt x="1944" y="8912"/>
                  </a:cubicBezTo>
                  <a:cubicBezTo>
                    <a:pt x="1336" y="2837"/>
                    <a:pt x="813" y="1946"/>
                    <a:pt x="0" y="8912"/>
                  </a:cubicBezTo>
                  <a:cubicBezTo>
                    <a:pt x="0" y="6934"/>
                    <a:pt x="1" y="5811"/>
                    <a:pt x="0" y="4811"/>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
        <p:nvSpPr>
          <p:cNvPr id="267" name="Content Placeholder 2"/>
          <p:cNvSpPr txBox="1">
            <a:spLocks noGrp="1"/>
          </p:cNvSpPr>
          <p:nvPr>
            <p:ph type="body" idx="1"/>
          </p:nvPr>
        </p:nvSpPr>
        <p:spPr>
          <a:xfrm>
            <a:off x="838200" y="1929383"/>
            <a:ext cx="10515600" cy="4251962"/>
          </a:xfrm>
          <a:prstGeom prst="rect">
            <a:avLst/>
          </a:prstGeom>
        </p:spPr>
        <p:txBody>
          <a:bodyPr/>
          <a:lstStyle/>
          <a:p>
            <a:pPr marL="0" indent="0">
              <a:buSzTx/>
              <a:buNone/>
              <a:defRPr sz="1900"/>
            </a:pPr>
            <a:r>
              <a:t>In the field of risk assessment, it is crucial to identify potential system failures and vulnerabilities. Here are some key factors to consider:</a:t>
            </a:r>
          </a:p>
          <a:p>
            <a:pPr marL="0" indent="0">
              <a:buSzTx/>
              <a:buNone/>
              <a:defRPr sz="1900"/>
            </a:pPr>
            <a:r>
              <a:rPr b="1"/>
              <a:t>Data Protection: </a:t>
            </a:r>
            <a:r>
              <a:t>Losing user data can have severe consequences, including damage to reputation and legal repercussions. To mitigate this risk, implementing a robust backup and recovery strategy is essential.</a:t>
            </a:r>
          </a:p>
          <a:p>
            <a:pPr marL="0" indent="0">
              <a:buSzTx/>
              <a:buNone/>
              <a:defRPr sz="1900"/>
            </a:pPr>
            <a:r>
              <a:rPr b="1"/>
              <a:t>User Experience:</a:t>
            </a:r>
            <a:r>
              <a:t> If users find it difficult to understand the system's features, it can lead to dissatisfaction. To mitigate this risk, it's important to continually strive to develop an intuitive and engaging user interface and provide user education.</a:t>
            </a:r>
          </a:p>
          <a:p>
            <a:pPr marL="0" indent="0">
              <a:buSzTx/>
              <a:buNone/>
              <a:defRPr sz="1900"/>
            </a:pPr>
            <a:r>
              <a:rPr b="1"/>
              <a:t>System Performance:</a:t>
            </a:r>
            <a:r>
              <a:t> High user traffic can cause performance issues and system crashes. To mitigate this risk, it is necessary to ensure the system's scalability and conduct rigorous performance testing before deployment.</a:t>
            </a:r>
          </a:p>
          <a:p>
            <a:pPr marL="0" indent="0">
              <a:buSzTx/>
              <a:buNone/>
              <a:defRPr sz="1900"/>
            </a:pPr>
            <a:r>
              <a:rPr b="1"/>
              <a:t>Code Integration: </a:t>
            </a:r>
            <a:r>
              <a:t>Integrating new code with the existing codebase during feature deployment can present challenges. Conducting thorough testing before production deployment can help identify and address these integration issues.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7"/>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08" name="Title 1"/>
          <p:cNvSpPr txBox="1">
            <a:spLocks noGrp="1"/>
          </p:cNvSpPr>
          <p:nvPr>
            <p:ph type="title"/>
          </p:nvPr>
        </p:nvSpPr>
        <p:spPr>
          <a:prstGeom prst="rect">
            <a:avLst/>
          </a:prstGeom>
        </p:spPr>
        <p:txBody>
          <a:bodyPr/>
          <a:lstStyle>
            <a:lvl1pPr>
              <a:defRPr sz="5400"/>
            </a:lvl1pPr>
          </a:lstStyle>
          <a:p>
            <a:r>
              <a:t>Overview </a:t>
            </a:r>
          </a:p>
        </p:txBody>
      </p:sp>
      <p:grpSp>
        <p:nvGrpSpPr>
          <p:cNvPr id="111" name="sketch line"/>
          <p:cNvGrpSpPr/>
          <p:nvPr/>
        </p:nvGrpSpPr>
        <p:grpSpPr>
          <a:xfrm>
            <a:off x="668511" y="1653249"/>
            <a:ext cx="10855260" cy="61127"/>
            <a:chOff x="0" y="0"/>
            <a:chExt cx="10855258" cy="61125"/>
          </a:xfrm>
        </p:grpSpPr>
        <p:sp>
          <p:nvSpPr>
            <p:cNvPr id="109" name="Shape"/>
            <p:cNvSpPr/>
            <p:nvPr/>
          </p:nvSpPr>
          <p:spPr>
            <a:xfrm>
              <a:off x="-1" y="0"/>
              <a:ext cx="10854456" cy="54782"/>
            </a:xfrm>
            <a:custGeom>
              <a:avLst/>
              <a:gdLst/>
              <a:ahLst/>
              <a:cxnLst>
                <a:cxn ang="0">
                  <a:pos x="wd2" y="hd2"/>
                </a:cxn>
                <a:cxn ang="5400000">
                  <a:pos x="wd2" y="hd2"/>
                </a:cxn>
                <a:cxn ang="10800000">
                  <a:pos x="wd2" y="hd2"/>
                </a:cxn>
                <a:cxn ang="16200000">
                  <a:pos x="wd2" y="hd2"/>
                </a:cxn>
              </a:cxnLst>
              <a:rect l="0" t="0" r="r" b="b"/>
              <a:pathLst>
                <a:path w="21599" h="14313" extrusionOk="0">
                  <a:moveTo>
                    <a:pt x="0" y="6302"/>
                  </a:moveTo>
                  <a:cubicBezTo>
                    <a:pt x="532" y="10296"/>
                    <a:pt x="827" y="802"/>
                    <a:pt x="1134" y="6302"/>
                  </a:cubicBezTo>
                  <a:cubicBezTo>
                    <a:pt x="1442" y="11802"/>
                    <a:pt x="1531" y="5687"/>
                    <a:pt x="1836" y="6302"/>
                  </a:cubicBezTo>
                  <a:cubicBezTo>
                    <a:pt x="2141" y="6917"/>
                    <a:pt x="2785" y="6264"/>
                    <a:pt x="3618" y="6302"/>
                  </a:cubicBezTo>
                  <a:cubicBezTo>
                    <a:pt x="4451" y="6340"/>
                    <a:pt x="4269" y="7734"/>
                    <a:pt x="4752" y="6302"/>
                  </a:cubicBezTo>
                  <a:cubicBezTo>
                    <a:pt x="5235" y="4870"/>
                    <a:pt x="5559" y="11132"/>
                    <a:pt x="5886" y="6302"/>
                  </a:cubicBezTo>
                  <a:cubicBezTo>
                    <a:pt x="6213" y="1472"/>
                    <a:pt x="7123" y="11267"/>
                    <a:pt x="7668" y="6302"/>
                  </a:cubicBezTo>
                  <a:cubicBezTo>
                    <a:pt x="8213" y="1337"/>
                    <a:pt x="8378" y="9493"/>
                    <a:pt x="8586" y="6302"/>
                  </a:cubicBezTo>
                  <a:cubicBezTo>
                    <a:pt x="8794" y="3111"/>
                    <a:pt x="9477" y="1803"/>
                    <a:pt x="10368" y="6302"/>
                  </a:cubicBezTo>
                  <a:cubicBezTo>
                    <a:pt x="11258" y="10801"/>
                    <a:pt x="11328" y="5442"/>
                    <a:pt x="12150" y="6302"/>
                  </a:cubicBezTo>
                  <a:cubicBezTo>
                    <a:pt x="12971" y="7162"/>
                    <a:pt x="12846" y="4963"/>
                    <a:pt x="13499" y="6302"/>
                  </a:cubicBezTo>
                  <a:cubicBezTo>
                    <a:pt x="14153" y="7641"/>
                    <a:pt x="14809" y="1643"/>
                    <a:pt x="15281" y="6302"/>
                  </a:cubicBezTo>
                  <a:cubicBezTo>
                    <a:pt x="15753" y="10961"/>
                    <a:pt x="16125" y="-64"/>
                    <a:pt x="16415" y="6302"/>
                  </a:cubicBezTo>
                  <a:cubicBezTo>
                    <a:pt x="16706" y="12668"/>
                    <a:pt x="17019" y="12966"/>
                    <a:pt x="17549" y="6302"/>
                  </a:cubicBezTo>
                  <a:cubicBezTo>
                    <a:pt x="18079" y="-362"/>
                    <a:pt x="18728" y="16231"/>
                    <a:pt x="19115" y="6302"/>
                  </a:cubicBezTo>
                  <a:cubicBezTo>
                    <a:pt x="19502" y="-3627"/>
                    <a:pt x="19913" y="-424"/>
                    <a:pt x="20249" y="6302"/>
                  </a:cubicBezTo>
                  <a:cubicBezTo>
                    <a:pt x="20586" y="13028"/>
                    <a:pt x="21285" y="6484"/>
                    <a:pt x="21599" y="6302"/>
                  </a:cubicBezTo>
                  <a:cubicBezTo>
                    <a:pt x="21598" y="8573"/>
                    <a:pt x="21599" y="9997"/>
                    <a:pt x="21599" y="11080"/>
                  </a:cubicBezTo>
                  <a:cubicBezTo>
                    <a:pt x="21110" y="12640"/>
                    <a:pt x="20583" y="12131"/>
                    <a:pt x="20033" y="11080"/>
                  </a:cubicBezTo>
                  <a:cubicBezTo>
                    <a:pt x="19483" y="10031"/>
                    <a:pt x="19588" y="7233"/>
                    <a:pt x="19331" y="11080"/>
                  </a:cubicBezTo>
                  <a:cubicBezTo>
                    <a:pt x="19074" y="14928"/>
                    <a:pt x="18665" y="6792"/>
                    <a:pt x="18413" y="11080"/>
                  </a:cubicBezTo>
                  <a:cubicBezTo>
                    <a:pt x="18161" y="15369"/>
                    <a:pt x="17075" y="5021"/>
                    <a:pt x="16631" y="11080"/>
                  </a:cubicBezTo>
                  <a:cubicBezTo>
                    <a:pt x="16187" y="17140"/>
                    <a:pt x="15727" y="13215"/>
                    <a:pt x="15281" y="11080"/>
                  </a:cubicBezTo>
                  <a:cubicBezTo>
                    <a:pt x="14836" y="8946"/>
                    <a:pt x="14797" y="13385"/>
                    <a:pt x="14363" y="11080"/>
                  </a:cubicBezTo>
                  <a:cubicBezTo>
                    <a:pt x="13929" y="8776"/>
                    <a:pt x="13294" y="11263"/>
                    <a:pt x="13014" y="11080"/>
                  </a:cubicBezTo>
                  <a:cubicBezTo>
                    <a:pt x="12733" y="10899"/>
                    <a:pt x="12561" y="14929"/>
                    <a:pt x="12312" y="11080"/>
                  </a:cubicBezTo>
                  <a:cubicBezTo>
                    <a:pt x="12062" y="7232"/>
                    <a:pt x="11835" y="9457"/>
                    <a:pt x="11610" y="11080"/>
                  </a:cubicBezTo>
                  <a:cubicBezTo>
                    <a:pt x="11385" y="12704"/>
                    <a:pt x="10910" y="8545"/>
                    <a:pt x="10260" y="11080"/>
                  </a:cubicBezTo>
                  <a:cubicBezTo>
                    <a:pt x="9610" y="13616"/>
                    <a:pt x="9634" y="13962"/>
                    <a:pt x="9342" y="11080"/>
                  </a:cubicBezTo>
                  <a:cubicBezTo>
                    <a:pt x="9049" y="8199"/>
                    <a:pt x="8115" y="8134"/>
                    <a:pt x="7776" y="11080"/>
                  </a:cubicBezTo>
                  <a:cubicBezTo>
                    <a:pt x="7437" y="14027"/>
                    <a:pt x="7041" y="11954"/>
                    <a:pt x="6858" y="11080"/>
                  </a:cubicBezTo>
                  <a:cubicBezTo>
                    <a:pt x="6674" y="10207"/>
                    <a:pt x="5951" y="4188"/>
                    <a:pt x="5292" y="11080"/>
                  </a:cubicBezTo>
                  <a:cubicBezTo>
                    <a:pt x="4633" y="17973"/>
                    <a:pt x="4831" y="8812"/>
                    <a:pt x="4590" y="11080"/>
                  </a:cubicBezTo>
                  <a:cubicBezTo>
                    <a:pt x="4349" y="13349"/>
                    <a:pt x="3423" y="7273"/>
                    <a:pt x="3024" y="11080"/>
                  </a:cubicBezTo>
                  <a:cubicBezTo>
                    <a:pt x="2626" y="14888"/>
                    <a:pt x="2323" y="10754"/>
                    <a:pt x="2106" y="11080"/>
                  </a:cubicBezTo>
                  <a:cubicBezTo>
                    <a:pt x="1889" y="11407"/>
                    <a:pt x="1553" y="14519"/>
                    <a:pt x="1404" y="11080"/>
                  </a:cubicBezTo>
                  <a:cubicBezTo>
                    <a:pt x="1255" y="7642"/>
                    <a:pt x="430" y="14155"/>
                    <a:pt x="0" y="11080"/>
                  </a:cubicBezTo>
                  <a:cubicBezTo>
                    <a:pt x="0" y="9255"/>
                    <a:pt x="-1" y="8329"/>
                    <a:pt x="0" y="6302"/>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10" name="Shape"/>
            <p:cNvSpPr/>
            <p:nvPr/>
          </p:nvSpPr>
          <p:spPr>
            <a:xfrm>
              <a:off x="459" y="2668"/>
              <a:ext cx="10854800" cy="58458"/>
            </a:xfrm>
            <a:custGeom>
              <a:avLst/>
              <a:gdLst/>
              <a:ahLst/>
              <a:cxnLst>
                <a:cxn ang="0">
                  <a:pos x="wd2" y="hd2"/>
                </a:cxn>
                <a:cxn ang="5400000">
                  <a:pos x="wd2" y="hd2"/>
                </a:cxn>
                <a:cxn ang="10800000">
                  <a:pos x="wd2" y="hd2"/>
                </a:cxn>
                <a:cxn ang="16200000">
                  <a:pos x="wd2" y="hd2"/>
                </a:cxn>
              </a:cxnLst>
              <a:rect l="0" t="0" r="r" b="b"/>
              <a:pathLst>
                <a:path w="21600" h="13108" extrusionOk="0">
                  <a:moveTo>
                    <a:pt x="0" y="4811"/>
                  </a:moveTo>
                  <a:cubicBezTo>
                    <a:pt x="293" y="533"/>
                    <a:pt x="692" y="3737"/>
                    <a:pt x="918" y="4811"/>
                  </a:cubicBezTo>
                  <a:cubicBezTo>
                    <a:pt x="1144" y="5885"/>
                    <a:pt x="1609" y="9256"/>
                    <a:pt x="2268" y="4811"/>
                  </a:cubicBezTo>
                  <a:cubicBezTo>
                    <a:pt x="2927" y="366"/>
                    <a:pt x="3239" y="6094"/>
                    <a:pt x="3834" y="4811"/>
                  </a:cubicBezTo>
                  <a:cubicBezTo>
                    <a:pt x="4429" y="3528"/>
                    <a:pt x="4254" y="4086"/>
                    <a:pt x="4536" y="4811"/>
                  </a:cubicBezTo>
                  <a:cubicBezTo>
                    <a:pt x="4818" y="5536"/>
                    <a:pt x="4889" y="6983"/>
                    <a:pt x="5238" y="4811"/>
                  </a:cubicBezTo>
                  <a:cubicBezTo>
                    <a:pt x="5587" y="2639"/>
                    <a:pt x="6391" y="-4833"/>
                    <a:pt x="7020" y="4811"/>
                  </a:cubicBezTo>
                  <a:cubicBezTo>
                    <a:pt x="7649" y="14455"/>
                    <a:pt x="8077" y="9754"/>
                    <a:pt x="8370" y="4811"/>
                  </a:cubicBezTo>
                  <a:cubicBezTo>
                    <a:pt x="8662" y="-132"/>
                    <a:pt x="8905" y="2155"/>
                    <a:pt x="9072" y="4811"/>
                  </a:cubicBezTo>
                  <a:cubicBezTo>
                    <a:pt x="9239" y="7467"/>
                    <a:pt x="10033" y="3450"/>
                    <a:pt x="10422" y="4811"/>
                  </a:cubicBezTo>
                  <a:cubicBezTo>
                    <a:pt x="10810" y="6172"/>
                    <a:pt x="11827" y="891"/>
                    <a:pt x="12203" y="4811"/>
                  </a:cubicBezTo>
                  <a:cubicBezTo>
                    <a:pt x="12580" y="8730"/>
                    <a:pt x="12903" y="10694"/>
                    <a:pt x="13337" y="4811"/>
                  </a:cubicBezTo>
                  <a:cubicBezTo>
                    <a:pt x="13772" y="-1072"/>
                    <a:pt x="13912" y="1412"/>
                    <a:pt x="14471" y="4811"/>
                  </a:cubicBezTo>
                  <a:cubicBezTo>
                    <a:pt x="15030" y="8210"/>
                    <a:pt x="15292" y="-2580"/>
                    <a:pt x="15821" y="4811"/>
                  </a:cubicBezTo>
                  <a:cubicBezTo>
                    <a:pt x="16351" y="12202"/>
                    <a:pt x="16901" y="2458"/>
                    <a:pt x="17387" y="4811"/>
                  </a:cubicBezTo>
                  <a:cubicBezTo>
                    <a:pt x="17873" y="7163"/>
                    <a:pt x="18291" y="1694"/>
                    <a:pt x="18953" y="4811"/>
                  </a:cubicBezTo>
                  <a:cubicBezTo>
                    <a:pt x="19615" y="7928"/>
                    <a:pt x="20491" y="6489"/>
                    <a:pt x="21599" y="4811"/>
                  </a:cubicBezTo>
                  <a:cubicBezTo>
                    <a:pt x="21600" y="5809"/>
                    <a:pt x="21600" y="6880"/>
                    <a:pt x="21599" y="8912"/>
                  </a:cubicBezTo>
                  <a:cubicBezTo>
                    <a:pt x="21276" y="11207"/>
                    <a:pt x="21042" y="11444"/>
                    <a:pt x="20681" y="8912"/>
                  </a:cubicBezTo>
                  <a:cubicBezTo>
                    <a:pt x="20319" y="6380"/>
                    <a:pt x="19574" y="1057"/>
                    <a:pt x="18899" y="8912"/>
                  </a:cubicBezTo>
                  <a:cubicBezTo>
                    <a:pt x="18224" y="16767"/>
                    <a:pt x="18147" y="11698"/>
                    <a:pt x="17549" y="8912"/>
                  </a:cubicBezTo>
                  <a:cubicBezTo>
                    <a:pt x="16951" y="6126"/>
                    <a:pt x="17193" y="6265"/>
                    <a:pt x="16847" y="8912"/>
                  </a:cubicBezTo>
                  <a:cubicBezTo>
                    <a:pt x="16501" y="11559"/>
                    <a:pt x="15915" y="9052"/>
                    <a:pt x="15497" y="8912"/>
                  </a:cubicBezTo>
                  <a:cubicBezTo>
                    <a:pt x="15079" y="8771"/>
                    <a:pt x="14751" y="9613"/>
                    <a:pt x="14363" y="8912"/>
                  </a:cubicBezTo>
                  <a:cubicBezTo>
                    <a:pt x="13976" y="8210"/>
                    <a:pt x="13727" y="8135"/>
                    <a:pt x="13229" y="8912"/>
                  </a:cubicBezTo>
                  <a:cubicBezTo>
                    <a:pt x="12732" y="9689"/>
                    <a:pt x="12446" y="13472"/>
                    <a:pt x="12095" y="8912"/>
                  </a:cubicBezTo>
                  <a:cubicBezTo>
                    <a:pt x="11745" y="4351"/>
                    <a:pt x="11189" y="5531"/>
                    <a:pt x="10962" y="8912"/>
                  </a:cubicBezTo>
                  <a:cubicBezTo>
                    <a:pt x="10734" y="12292"/>
                    <a:pt x="10022" y="10827"/>
                    <a:pt x="9396" y="8912"/>
                  </a:cubicBezTo>
                  <a:cubicBezTo>
                    <a:pt x="8769" y="6996"/>
                    <a:pt x="8436" y="14128"/>
                    <a:pt x="8046" y="8912"/>
                  </a:cubicBezTo>
                  <a:cubicBezTo>
                    <a:pt x="7656" y="3695"/>
                    <a:pt x="7599" y="12583"/>
                    <a:pt x="7344" y="8912"/>
                  </a:cubicBezTo>
                  <a:cubicBezTo>
                    <a:pt x="7088" y="5241"/>
                    <a:pt x="6498" y="14273"/>
                    <a:pt x="6210" y="8912"/>
                  </a:cubicBezTo>
                  <a:cubicBezTo>
                    <a:pt x="5921" y="3551"/>
                    <a:pt x="5413" y="13035"/>
                    <a:pt x="4644" y="8912"/>
                  </a:cubicBezTo>
                  <a:cubicBezTo>
                    <a:pt x="3875" y="4789"/>
                    <a:pt x="4174" y="6106"/>
                    <a:pt x="3726" y="8912"/>
                  </a:cubicBezTo>
                  <a:cubicBezTo>
                    <a:pt x="3279" y="11718"/>
                    <a:pt x="2553" y="14987"/>
                    <a:pt x="1944" y="8912"/>
                  </a:cubicBezTo>
                  <a:cubicBezTo>
                    <a:pt x="1336" y="2837"/>
                    <a:pt x="813" y="1946"/>
                    <a:pt x="0" y="8912"/>
                  </a:cubicBezTo>
                  <a:cubicBezTo>
                    <a:pt x="0" y="6934"/>
                    <a:pt x="1" y="5811"/>
                    <a:pt x="0" y="4811"/>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
        <p:nvSpPr>
          <p:cNvPr id="112" name="Content Placeholder 2"/>
          <p:cNvSpPr txBox="1">
            <a:spLocks noGrp="1"/>
          </p:cNvSpPr>
          <p:nvPr>
            <p:ph type="body" idx="1"/>
          </p:nvPr>
        </p:nvSpPr>
        <p:spPr>
          <a:xfrm>
            <a:off x="838200" y="1929383"/>
            <a:ext cx="10515600" cy="4251962"/>
          </a:xfrm>
          <a:prstGeom prst="rect">
            <a:avLst/>
          </a:prstGeom>
        </p:spPr>
        <p:txBody>
          <a:bodyPr/>
          <a:lstStyle/>
          <a:p>
            <a:pPr>
              <a:defRPr sz="1500"/>
            </a:pPr>
            <a:r>
              <a:t>The "Student Assist" app is like an all-in-one support system for students, covering everything from academics to personal well-being. </a:t>
            </a:r>
          </a:p>
          <a:p>
            <a:pPr>
              <a:defRPr sz="1500" b="1"/>
            </a:pPr>
            <a:r>
              <a:t>Secure Access:</a:t>
            </a:r>
            <a:r>
              <a:rPr b="0"/>
              <a:t> The app ensures your privacy with a secure login system. Whether you use your HawkID or email, the focus is on keeping your data safe.</a:t>
            </a:r>
          </a:p>
          <a:p>
            <a:pPr>
              <a:defRPr sz="1500" b="1"/>
            </a:pPr>
            <a:r>
              <a:t>Efficient Task Management:</a:t>
            </a:r>
            <a:r>
              <a:rPr b="0"/>
              <a:t> Stay on top of your tasks effortlessly. You can create, update, and track your tasks, noting details like names, priorities, related courses, due dates, and owners. The app even lets you lock completed tasks for better organization.</a:t>
            </a:r>
          </a:p>
          <a:p>
            <a:pPr>
              <a:defRPr sz="1500" b="1"/>
            </a:pPr>
            <a:r>
              <a:t>Academic Performance Tracking:</a:t>
            </a:r>
            <a:r>
              <a:rPr b="0"/>
              <a:t> Keep a detailed record of your academic journey. The app helps create course records, logging scores and calculating percentages automatically. It's all about promoting transparency in how you're doing academically.</a:t>
            </a:r>
          </a:p>
          <a:p>
            <a:pPr>
              <a:defRPr sz="1500" b="1"/>
            </a:pPr>
            <a:r>
              <a:t>Insightful Course Dashboard:</a:t>
            </a:r>
            <a:r>
              <a:rPr b="0"/>
              <a:t> Get a bird's eye view of your courses. The app generates a detailed report with course codes, names, and score logs. It's a handy tool for a data-driven approach to understand your academic progress.</a:t>
            </a:r>
          </a:p>
          <a:p>
            <a:pPr>
              <a:defRPr sz="1500" b="1"/>
            </a:pPr>
            <a:r>
              <a:t>Personalized Health Monitoring:</a:t>
            </a:r>
            <a:r>
              <a:rPr b="0"/>
              <a:t> The app processes health data, offering personalized recommendations. It keeps an eye on vital signs like heart rate, giving real-time advice and creating a seamless link between your health and overall well-being.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Rectangle 7"/>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70" name="Title 1"/>
          <p:cNvSpPr txBox="1">
            <a:spLocks noGrp="1"/>
          </p:cNvSpPr>
          <p:nvPr>
            <p:ph type="title"/>
          </p:nvPr>
        </p:nvSpPr>
        <p:spPr>
          <a:xfrm>
            <a:off x="838200" y="365125"/>
            <a:ext cx="10515600" cy="1325563"/>
          </a:xfrm>
          <a:prstGeom prst="rect">
            <a:avLst/>
          </a:prstGeom>
        </p:spPr>
        <p:txBody>
          <a:bodyPr/>
          <a:lstStyle>
            <a:lvl1pPr>
              <a:defRPr sz="5400"/>
            </a:lvl1pPr>
          </a:lstStyle>
          <a:p>
            <a:r>
              <a:t>Future Goals</a:t>
            </a:r>
          </a:p>
        </p:txBody>
      </p:sp>
      <p:grpSp>
        <p:nvGrpSpPr>
          <p:cNvPr id="273" name="sketch line"/>
          <p:cNvGrpSpPr/>
          <p:nvPr/>
        </p:nvGrpSpPr>
        <p:grpSpPr>
          <a:xfrm>
            <a:off x="668511" y="1653249"/>
            <a:ext cx="10855260" cy="61127"/>
            <a:chOff x="0" y="0"/>
            <a:chExt cx="10855258" cy="61125"/>
          </a:xfrm>
        </p:grpSpPr>
        <p:sp>
          <p:nvSpPr>
            <p:cNvPr id="271" name="Shape"/>
            <p:cNvSpPr/>
            <p:nvPr/>
          </p:nvSpPr>
          <p:spPr>
            <a:xfrm>
              <a:off x="0" y="0"/>
              <a:ext cx="10854455" cy="54782"/>
            </a:xfrm>
            <a:custGeom>
              <a:avLst/>
              <a:gdLst/>
              <a:ahLst/>
              <a:cxnLst>
                <a:cxn ang="0">
                  <a:pos x="wd2" y="hd2"/>
                </a:cxn>
                <a:cxn ang="5400000">
                  <a:pos x="wd2" y="hd2"/>
                </a:cxn>
                <a:cxn ang="10800000">
                  <a:pos x="wd2" y="hd2"/>
                </a:cxn>
                <a:cxn ang="16200000">
                  <a:pos x="wd2" y="hd2"/>
                </a:cxn>
              </a:cxnLst>
              <a:rect l="0" t="0" r="r" b="b"/>
              <a:pathLst>
                <a:path w="21599" h="14313" extrusionOk="0">
                  <a:moveTo>
                    <a:pt x="0" y="6302"/>
                  </a:moveTo>
                  <a:cubicBezTo>
                    <a:pt x="532" y="10296"/>
                    <a:pt x="827" y="802"/>
                    <a:pt x="1134" y="6302"/>
                  </a:cubicBezTo>
                  <a:cubicBezTo>
                    <a:pt x="1442" y="11802"/>
                    <a:pt x="1531" y="5687"/>
                    <a:pt x="1836" y="6302"/>
                  </a:cubicBezTo>
                  <a:cubicBezTo>
                    <a:pt x="2141" y="6917"/>
                    <a:pt x="2785" y="6264"/>
                    <a:pt x="3618" y="6302"/>
                  </a:cubicBezTo>
                  <a:cubicBezTo>
                    <a:pt x="4451" y="6340"/>
                    <a:pt x="4269" y="7734"/>
                    <a:pt x="4752" y="6302"/>
                  </a:cubicBezTo>
                  <a:cubicBezTo>
                    <a:pt x="5235" y="4870"/>
                    <a:pt x="5559" y="11132"/>
                    <a:pt x="5886" y="6302"/>
                  </a:cubicBezTo>
                  <a:cubicBezTo>
                    <a:pt x="6213" y="1472"/>
                    <a:pt x="7123" y="11267"/>
                    <a:pt x="7668" y="6302"/>
                  </a:cubicBezTo>
                  <a:cubicBezTo>
                    <a:pt x="8213" y="1337"/>
                    <a:pt x="8378" y="9493"/>
                    <a:pt x="8586" y="6302"/>
                  </a:cubicBezTo>
                  <a:cubicBezTo>
                    <a:pt x="8794" y="3111"/>
                    <a:pt x="9477" y="1803"/>
                    <a:pt x="10368" y="6302"/>
                  </a:cubicBezTo>
                  <a:cubicBezTo>
                    <a:pt x="11258" y="10801"/>
                    <a:pt x="11328" y="5442"/>
                    <a:pt x="12150" y="6302"/>
                  </a:cubicBezTo>
                  <a:cubicBezTo>
                    <a:pt x="12971" y="7162"/>
                    <a:pt x="12846" y="4963"/>
                    <a:pt x="13499" y="6302"/>
                  </a:cubicBezTo>
                  <a:cubicBezTo>
                    <a:pt x="14153" y="7641"/>
                    <a:pt x="14809" y="1643"/>
                    <a:pt x="15281" y="6302"/>
                  </a:cubicBezTo>
                  <a:cubicBezTo>
                    <a:pt x="15753" y="10961"/>
                    <a:pt x="16125" y="-64"/>
                    <a:pt x="16415" y="6302"/>
                  </a:cubicBezTo>
                  <a:cubicBezTo>
                    <a:pt x="16706" y="12668"/>
                    <a:pt x="17019" y="12966"/>
                    <a:pt x="17549" y="6302"/>
                  </a:cubicBezTo>
                  <a:cubicBezTo>
                    <a:pt x="18079" y="-362"/>
                    <a:pt x="18728" y="16231"/>
                    <a:pt x="19115" y="6302"/>
                  </a:cubicBezTo>
                  <a:cubicBezTo>
                    <a:pt x="19502" y="-3627"/>
                    <a:pt x="19913" y="-424"/>
                    <a:pt x="20249" y="6302"/>
                  </a:cubicBezTo>
                  <a:cubicBezTo>
                    <a:pt x="20586" y="13028"/>
                    <a:pt x="21285" y="6484"/>
                    <a:pt x="21599" y="6302"/>
                  </a:cubicBezTo>
                  <a:cubicBezTo>
                    <a:pt x="21598" y="8573"/>
                    <a:pt x="21599" y="9997"/>
                    <a:pt x="21599" y="11080"/>
                  </a:cubicBezTo>
                  <a:cubicBezTo>
                    <a:pt x="21110" y="12640"/>
                    <a:pt x="20583" y="12131"/>
                    <a:pt x="20033" y="11080"/>
                  </a:cubicBezTo>
                  <a:cubicBezTo>
                    <a:pt x="19483" y="10031"/>
                    <a:pt x="19588" y="7233"/>
                    <a:pt x="19331" y="11080"/>
                  </a:cubicBezTo>
                  <a:cubicBezTo>
                    <a:pt x="19074" y="14928"/>
                    <a:pt x="18665" y="6792"/>
                    <a:pt x="18413" y="11080"/>
                  </a:cubicBezTo>
                  <a:cubicBezTo>
                    <a:pt x="18161" y="15369"/>
                    <a:pt x="17075" y="5021"/>
                    <a:pt x="16631" y="11080"/>
                  </a:cubicBezTo>
                  <a:cubicBezTo>
                    <a:pt x="16187" y="17140"/>
                    <a:pt x="15727" y="13215"/>
                    <a:pt x="15281" y="11080"/>
                  </a:cubicBezTo>
                  <a:cubicBezTo>
                    <a:pt x="14836" y="8946"/>
                    <a:pt x="14797" y="13385"/>
                    <a:pt x="14363" y="11080"/>
                  </a:cubicBezTo>
                  <a:cubicBezTo>
                    <a:pt x="13929" y="8776"/>
                    <a:pt x="13294" y="11263"/>
                    <a:pt x="13014" y="11080"/>
                  </a:cubicBezTo>
                  <a:cubicBezTo>
                    <a:pt x="12733" y="10899"/>
                    <a:pt x="12561" y="14929"/>
                    <a:pt x="12312" y="11080"/>
                  </a:cubicBezTo>
                  <a:cubicBezTo>
                    <a:pt x="12062" y="7232"/>
                    <a:pt x="11835" y="9457"/>
                    <a:pt x="11610" y="11080"/>
                  </a:cubicBezTo>
                  <a:cubicBezTo>
                    <a:pt x="11385" y="12704"/>
                    <a:pt x="10910" y="8545"/>
                    <a:pt x="10260" y="11080"/>
                  </a:cubicBezTo>
                  <a:cubicBezTo>
                    <a:pt x="9610" y="13616"/>
                    <a:pt x="9634" y="13962"/>
                    <a:pt x="9342" y="11080"/>
                  </a:cubicBezTo>
                  <a:cubicBezTo>
                    <a:pt x="9049" y="8199"/>
                    <a:pt x="8115" y="8134"/>
                    <a:pt x="7776" y="11080"/>
                  </a:cubicBezTo>
                  <a:cubicBezTo>
                    <a:pt x="7437" y="14027"/>
                    <a:pt x="7041" y="11954"/>
                    <a:pt x="6858" y="11080"/>
                  </a:cubicBezTo>
                  <a:cubicBezTo>
                    <a:pt x="6674" y="10207"/>
                    <a:pt x="5951" y="4188"/>
                    <a:pt x="5292" y="11080"/>
                  </a:cubicBezTo>
                  <a:cubicBezTo>
                    <a:pt x="4633" y="17973"/>
                    <a:pt x="4831" y="8812"/>
                    <a:pt x="4590" y="11080"/>
                  </a:cubicBezTo>
                  <a:cubicBezTo>
                    <a:pt x="4349" y="13349"/>
                    <a:pt x="3423" y="7273"/>
                    <a:pt x="3024" y="11080"/>
                  </a:cubicBezTo>
                  <a:cubicBezTo>
                    <a:pt x="2626" y="14888"/>
                    <a:pt x="2323" y="10754"/>
                    <a:pt x="2106" y="11080"/>
                  </a:cubicBezTo>
                  <a:cubicBezTo>
                    <a:pt x="1889" y="11407"/>
                    <a:pt x="1553" y="14519"/>
                    <a:pt x="1404" y="11080"/>
                  </a:cubicBezTo>
                  <a:cubicBezTo>
                    <a:pt x="1255" y="7642"/>
                    <a:pt x="430" y="14155"/>
                    <a:pt x="0" y="11080"/>
                  </a:cubicBezTo>
                  <a:cubicBezTo>
                    <a:pt x="0" y="9255"/>
                    <a:pt x="-1" y="8329"/>
                    <a:pt x="0" y="6302"/>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272" name="Shape"/>
            <p:cNvSpPr/>
            <p:nvPr/>
          </p:nvSpPr>
          <p:spPr>
            <a:xfrm>
              <a:off x="459" y="2668"/>
              <a:ext cx="10854801" cy="58458"/>
            </a:xfrm>
            <a:custGeom>
              <a:avLst/>
              <a:gdLst/>
              <a:ahLst/>
              <a:cxnLst>
                <a:cxn ang="0">
                  <a:pos x="wd2" y="hd2"/>
                </a:cxn>
                <a:cxn ang="5400000">
                  <a:pos x="wd2" y="hd2"/>
                </a:cxn>
                <a:cxn ang="10800000">
                  <a:pos x="wd2" y="hd2"/>
                </a:cxn>
                <a:cxn ang="16200000">
                  <a:pos x="wd2" y="hd2"/>
                </a:cxn>
              </a:cxnLst>
              <a:rect l="0" t="0" r="r" b="b"/>
              <a:pathLst>
                <a:path w="21600" h="13108" extrusionOk="0">
                  <a:moveTo>
                    <a:pt x="0" y="4811"/>
                  </a:moveTo>
                  <a:cubicBezTo>
                    <a:pt x="293" y="533"/>
                    <a:pt x="692" y="3737"/>
                    <a:pt x="918" y="4811"/>
                  </a:cubicBezTo>
                  <a:cubicBezTo>
                    <a:pt x="1144" y="5885"/>
                    <a:pt x="1609" y="9256"/>
                    <a:pt x="2268" y="4811"/>
                  </a:cubicBezTo>
                  <a:cubicBezTo>
                    <a:pt x="2927" y="366"/>
                    <a:pt x="3239" y="6094"/>
                    <a:pt x="3834" y="4811"/>
                  </a:cubicBezTo>
                  <a:cubicBezTo>
                    <a:pt x="4429" y="3528"/>
                    <a:pt x="4254" y="4086"/>
                    <a:pt x="4536" y="4811"/>
                  </a:cubicBezTo>
                  <a:cubicBezTo>
                    <a:pt x="4818" y="5536"/>
                    <a:pt x="4889" y="6983"/>
                    <a:pt x="5238" y="4811"/>
                  </a:cubicBezTo>
                  <a:cubicBezTo>
                    <a:pt x="5587" y="2639"/>
                    <a:pt x="6391" y="-4833"/>
                    <a:pt x="7020" y="4811"/>
                  </a:cubicBezTo>
                  <a:cubicBezTo>
                    <a:pt x="7649" y="14455"/>
                    <a:pt x="8077" y="9754"/>
                    <a:pt x="8370" y="4811"/>
                  </a:cubicBezTo>
                  <a:cubicBezTo>
                    <a:pt x="8662" y="-132"/>
                    <a:pt x="8905" y="2155"/>
                    <a:pt x="9072" y="4811"/>
                  </a:cubicBezTo>
                  <a:cubicBezTo>
                    <a:pt x="9239" y="7467"/>
                    <a:pt x="10033" y="3450"/>
                    <a:pt x="10422" y="4811"/>
                  </a:cubicBezTo>
                  <a:cubicBezTo>
                    <a:pt x="10810" y="6172"/>
                    <a:pt x="11827" y="891"/>
                    <a:pt x="12203" y="4811"/>
                  </a:cubicBezTo>
                  <a:cubicBezTo>
                    <a:pt x="12580" y="8730"/>
                    <a:pt x="12903" y="10694"/>
                    <a:pt x="13337" y="4811"/>
                  </a:cubicBezTo>
                  <a:cubicBezTo>
                    <a:pt x="13772" y="-1072"/>
                    <a:pt x="13912" y="1412"/>
                    <a:pt x="14471" y="4811"/>
                  </a:cubicBezTo>
                  <a:cubicBezTo>
                    <a:pt x="15030" y="8210"/>
                    <a:pt x="15292" y="-2580"/>
                    <a:pt x="15821" y="4811"/>
                  </a:cubicBezTo>
                  <a:cubicBezTo>
                    <a:pt x="16351" y="12202"/>
                    <a:pt x="16901" y="2458"/>
                    <a:pt x="17387" y="4811"/>
                  </a:cubicBezTo>
                  <a:cubicBezTo>
                    <a:pt x="17873" y="7163"/>
                    <a:pt x="18291" y="1694"/>
                    <a:pt x="18953" y="4811"/>
                  </a:cubicBezTo>
                  <a:cubicBezTo>
                    <a:pt x="19615" y="7928"/>
                    <a:pt x="20491" y="6489"/>
                    <a:pt x="21599" y="4811"/>
                  </a:cubicBezTo>
                  <a:cubicBezTo>
                    <a:pt x="21600" y="5809"/>
                    <a:pt x="21600" y="6880"/>
                    <a:pt x="21599" y="8912"/>
                  </a:cubicBezTo>
                  <a:cubicBezTo>
                    <a:pt x="21276" y="11207"/>
                    <a:pt x="21042" y="11444"/>
                    <a:pt x="20681" y="8912"/>
                  </a:cubicBezTo>
                  <a:cubicBezTo>
                    <a:pt x="20319" y="6380"/>
                    <a:pt x="19574" y="1057"/>
                    <a:pt x="18899" y="8912"/>
                  </a:cubicBezTo>
                  <a:cubicBezTo>
                    <a:pt x="18224" y="16767"/>
                    <a:pt x="18147" y="11698"/>
                    <a:pt x="17549" y="8912"/>
                  </a:cubicBezTo>
                  <a:cubicBezTo>
                    <a:pt x="16951" y="6126"/>
                    <a:pt x="17193" y="6265"/>
                    <a:pt x="16847" y="8912"/>
                  </a:cubicBezTo>
                  <a:cubicBezTo>
                    <a:pt x="16501" y="11559"/>
                    <a:pt x="15915" y="9052"/>
                    <a:pt x="15497" y="8912"/>
                  </a:cubicBezTo>
                  <a:cubicBezTo>
                    <a:pt x="15079" y="8771"/>
                    <a:pt x="14751" y="9613"/>
                    <a:pt x="14363" y="8912"/>
                  </a:cubicBezTo>
                  <a:cubicBezTo>
                    <a:pt x="13976" y="8210"/>
                    <a:pt x="13727" y="8135"/>
                    <a:pt x="13229" y="8912"/>
                  </a:cubicBezTo>
                  <a:cubicBezTo>
                    <a:pt x="12732" y="9689"/>
                    <a:pt x="12446" y="13472"/>
                    <a:pt x="12095" y="8912"/>
                  </a:cubicBezTo>
                  <a:cubicBezTo>
                    <a:pt x="11745" y="4351"/>
                    <a:pt x="11189" y="5531"/>
                    <a:pt x="10962" y="8912"/>
                  </a:cubicBezTo>
                  <a:cubicBezTo>
                    <a:pt x="10734" y="12292"/>
                    <a:pt x="10022" y="10827"/>
                    <a:pt x="9396" y="8912"/>
                  </a:cubicBezTo>
                  <a:cubicBezTo>
                    <a:pt x="8769" y="6996"/>
                    <a:pt x="8436" y="14128"/>
                    <a:pt x="8046" y="8912"/>
                  </a:cubicBezTo>
                  <a:cubicBezTo>
                    <a:pt x="7656" y="3695"/>
                    <a:pt x="7599" y="12583"/>
                    <a:pt x="7344" y="8912"/>
                  </a:cubicBezTo>
                  <a:cubicBezTo>
                    <a:pt x="7088" y="5241"/>
                    <a:pt x="6498" y="14273"/>
                    <a:pt x="6210" y="8912"/>
                  </a:cubicBezTo>
                  <a:cubicBezTo>
                    <a:pt x="5921" y="3551"/>
                    <a:pt x="5413" y="13035"/>
                    <a:pt x="4644" y="8912"/>
                  </a:cubicBezTo>
                  <a:cubicBezTo>
                    <a:pt x="3875" y="4789"/>
                    <a:pt x="4174" y="6106"/>
                    <a:pt x="3726" y="8912"/>
                  </a:cubicBezTo>
                  <a:cubicBezTo>
                    <a:pt x="3279" y="11718"/>
                    <a:pt x="2553" y="14987"/>
                    <a:pt x="1944" y="8912"/>
                  </a:cubicBezTo>
                  <a:cubicBezTo>
                    <a:pt x="1336" y="2837"/>
                    <a:pt x="813" y="1946"/>
                    <a:pt x="0" y="8912"/>
                  </a:cubicBezTo>
                  <a:cubicBezTo>
                    <a:pt x="0" y="6934"/>
                    <a:pt x="1" y="5811"/>
                    <a:pt x="0" y="4811"/>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
        <p:nvSpPr>
          <p:cNvPr id="274" name="Content Placeholder 2"/>
          <p:cNvSpPr txBox="1">
            <a:spLocks noGrp="1"/>
          </p:cNvSpPr>
          <p:nvPr>
            <p:ph type="body" idx="1"/>
          </p:nvPr>
        </p:nvSpPr>
        <p:spPr>
          <a:xfrm>
            <a:off x="838200" y="1929383"/>
            <a:ext cx="10515600" cy="4251962"/>
          </a:xfrm>
          <a:prstGeom prst="rect">
            <a:avLst/>
          </a:prstGeom>
        </p:spPr>
        <p:txBody>
          <a:bodyPr/>
          <a:lstStyle/>
          <a:p>
            <a:pPr marL="217170" indent="-217170" defTabSz="868680">
              <a:spcBef>
                <a:spcPts val="900"/>
              </a:spcBef>
              <a:defRPr sz="1800"/>
            </a:pPr>
            <a:r>
              <a:t>Developers from third-party platforms can broaden the range of accessible functionalities and services by integrating their apps through our API.</a:t>
            </a:r>
          </a:p>
          <a:p>
            <a:pPr marL="217170" indent="-217170" defTabSz="868680">
              <a:spcBef>
                <a:spcPts val="900"/>
              </a:spcBef>
              <a:defRPr sz="1800"/>
            </a:pPr>
            <a:endParaRPr/>
          </a:p>
          <a:p>
            <a:pPr marL="217170" indent="-217170" defTabSz="868680">
              <a:spcBef>
                <a:spcPts val="900"/>
              </a:spcBef>
              <a:defRPr sz="1800"/>
            </a:pPr>
            <a:r>
              <a:t>Allow users to share their accomplishments, learning milestones, and updates on social media directly from the application. This feature enhances the application's integration with social media.</a:t>
            </a:r>
          </a:p>
          <a:p>
            <a:pPr marL="217170" indent="-217170" defTabSz="868680">
              <a:spcBef>
                <a:spcPts val="900"/>
              </a:spcBef>
              <a:defRPr sz="1800"/>
            </a:pPr>
            <a:endParaRPr/>
          </a:p>
          <a:p>
            <a:pPr marL="217170" indent="-217170" defTabSz="868680">
              <a:spcBef>
                <a:spcPts val="900"/>
              </a:spcBef>
              <a:defRPr sz="1800"/>
            </a:pPr>
            <a:r>
              <a:t>To streamline collaboration between teaching assistants and professors, we are integrating a specialized module for teaching assistants. This feature will make the management of course-related tasks more efficient.</a:t>
            </a:r>
          </a:p>
          <a:p>
            <a:pPr marL="217170" indent="-217170" defTabSz="868680">
              <a:spcBef>
                <a:spcPts val="900"/>
              </a:spcBef>
              <a:defRPr sz="1800"/>
            </a:pPr>
            <a:endParaRPr/>
          </a:p>
          <a:p>
            <a:pPr marL="217170" indent="-217170" defTabSz="868680">
              <a:spcBef>
                <a:spcPts val="900"/>
              </a:spcBef>
              <a:defRPr sz="1800"/>
            </a:pPr>
            <a:r>
              <a:t>Develop a feature allowing users to use key functions without internet access.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ectangle 13"/>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277" name="Title 1"/>
          <p:cNvSpPr txBox="1">
            <a:spLocks noGrp="1"/>
          </p:cNvSpPr>
          <p:nvPr>
            <p:ph type="title"/>
          </p:nvPr>
        </p:nvSpPr>
        <p:spPr>
          <a:prstGeom prst="rect">
            <a:avLst/>
          </a:prstGeom>
        </p:spPr>
        <p:txBody>
          <a:bodyPr/>
          <a:lstStyle>
            <a:lvl1pPr>
              <a:defRPr sz="5400"/>
            </a:lvl1pPr>
          </a:lstStyle>
          <a:p>
            <a:r>
              <a:t>Testing</a:t>
            </a:r>
          </a:p>
        </p:txBody>
      </p:sp>
      <p:grpSp>
        <p:nvGrpSpPr>
          <p:cNvPr id="280" name="sketch line"/>
          <p:cNvGrpSpPr/>
          <p:nvPr/>
        </p:nvGrpSpPr>
        <p:grpSpPr>
          <a:xfrm>
            <a:off x="668511" y="1653249"/>
            <a:ext cx="10855260" cy="61127"/>
            <a:chOff x="0" y="0"/>
            <a:chExt cx="10855258" cy="61125"/>
          </a:xfrm>
        </p:grpSpPr>
        <p:sp>
          <p:nvSpPr>
            <p:cNvPr id="278" name="Shape"/>
            <p:cNvSpPr/>
            <p:nvPr/>
          </p:nvSpPr>
          <p:spPr>
            <a:xfrm>
              <a:off x="-1" y="0"/>
              <a:ext cx="10854456" cy="54782"/>
            </a:xfrm>
            <a:custGeom>
              <a:avLst/>
              <a:gdLst/>
              <a:ahLst/>
              <a:cxnLst>
                <a:cxn ang="0">
                  <a:pos x="wd2" y="hd2"/>
                </a:cxn>
                <a:cxn ang="5400000">
                  <a:pos x="wd2" y="hd2"/>
                </a:cxn>
                <a:cxn ang="10800000">
                  <a:pos x="wd2" y="hd2"/>
                </a:cxn>
                <a:cxn ang="16200000">
                  <a:pos x="wd2" y="hd2"/>
                </a:cxn>
              </a:cxnLst>
              <a:rect l="0" t="0" r="r" b="b"/>
              <a:pathLst>
                <a:path w="21599" h="14313" extrusionOk="0">
                  <a:moveTo>
                    <a:pt x="0" y="6302"/>
                  </a:moveTo>
                  <a:cubicBezTo>
                    <a:pt x="532" y="10296"/>
                    <a:pt x="827" y="802"/>
                    <a:pt x="1134" y="6302"/>
                  </a:cubicBezTo>
                  <a:cubicBezTo>
                    <a:pt x="1442" y="11802"/>
                    <a:pt x="1531" y="5687"/>
                    <a:pt x="1836" y="6302"/>
                  </a:cubicBezTo>
                  <a:cubicBezTo>
                    <a:pt x="2141" y="6917"/>
                    <a:pt x="2785" y="6264"/>
                    <a:pt x="3618" y="6302"/>
                  </a:cubicBezTo>
                  <a:cubicBezTo>
                    <a:pt x="4451" y="6340"/>
                    <a:pt x="4269" y="7734"/>
                    <a:pt x="4752" y="6302"/>
                  </a:cubicBezTo>
                  <a:cubicBezTo>
                    <a:pt x="5235" y="4870"/>
                    <a:pt x="5559" y="11132"/>
                    <a:pt x="5886" y="6302"/>
                  </a:cubicBezTo>
                  <a:cubicBezTo>
                    <a:pt x="6213" y="1472"/>
                    <a:pt x="7123" y="11267"/>
                    <a:pt x="7668" y="6302"/>
                  </a:cubicBezTo>
                  <a:cubicBezTo>
                    <a:pt x="8213" y="1337"/>
                    <a:pt x="8378" y="9493"/>
                    <a:pt x="8586" y="6302"/>
                  </a:cubicBezTo>
                  <a:cubicBezTo>
                    <a:pt x="8794" y="3111"/>
                    <a:pt x="9477" y="1803"/>
                    <a:pt x="10368" y="6302"/>
                  </a:cubicBezTo>
                  <a:cubicBezTo>
                    <a:pt x="11258" y="10801"/>
                    <a:pt x="11328" y="5442"/>
                    <a:pt x="12150" y="6302"/>
                  </a:cubicBezTo>
                  <a:cubicBezTo>
                    <a:pt x="12971" y="7162"/>
                    <a:pt x="12846" y="4963"/>
                    <a:pt x="13499" y="6302"/>
                  </a:cubicBezTo>
                  <a:cubicBezTo>
                    <a:pt x="14153" y="7641"/>
                    <a:pt x="14809" y="1643"/>
                    <a:pt x="15281" y="6302"/>
                  </a:cubicBezTo>
                  <a:cubicBezTo>
                    <a:pt x="15753" y="10961"/>
                    <a:pt x="16125" y="-64"/>
                    <a:pt x="16415" y="6302"/>
                  </a:cubicBezTo>
                  <a:cubicBezTo>
                    <a:pt x="16706" y="12668"/>
                    <a:pt x="17019" y="12966"/>
                    <a:pt x="17549" y="6302"/>
                  </a:cubicBezTo>
                  <a:cubicBezTo>
                    <a:pt x="18079" y="-362"/>
                    <a:pt x="18728" y="16231"/>
                    <a:pt x="19115" y="6302"/>
                  </a:cubicBezTo>
                  <a:cubicBezTo>
                    <a:pt x="19502" y="-3627"/>
                    <a:pt x="19913" y="-424"/>
                    <a:pt x="20249" y="6302"/>
                  </a:cubicBezTo>
                  <a:cubicBezTo>
                    <a:pt x="20586" y="13028"/>
                    <a:pt x="21285" y="6484"/>
                    <a:pt x="21599" y="6302"/>
                  </a:cubicBezTo>
                  <a:cubicBezTo>
                    <a:pt x="21598" y="8573"/>
                    <a:pt x="21599" y="9997"/>
                    <a:pt x="21599" y="11080"/>
                  </a:cubicBezTo>
                  <a:cubicBezTo>
                    <a:pt x="21110" y="12640"/>
                    <a:pt x="20583" y="12131"/>
                    <a:pt x="20033" y="11080"/>
                  </a:cubicBezTo>
                  <a:cubicBezTo>
                    <a:pt x="19483" y="10031"/>
                    <a:pt x="19588" y="7233"/>
                    <a:pt x="19331" y="11080"/>
                  </a:cubicBezTo>
                  <a:cubicBezTo>
                    <a:pt x="19074" y="14928"/>
                    <a:pt x="18665" y="6792"/>
                    <a:pt x="18413" y="11080"/>
                  </a:cubicBezTo>
                  <a:cubicBezTo>
                    <a:pt x="18161" y="15369"/>
                    <a:pt x="17075" y="5021"/>
                    <a:pt x="16631" y="11080"/>
                  </a:cubicBezTo>
                  <a:cubicBezTo>
                    <a:pt x="16187" y="17140"/>
                    <a:pt x="15727" y="13215"/>
                    <a:pt x="15281" y="11080"/>
                  </a:cubicBezTo>
                  <a:cubicBezTo>
                    <a:pt x="14836" y="8946"/>
                    <a:pt x="14797" y="13385"/>
                    <a:pt x="14363" y="11080"/>
                  </a:cubicBezTo>
                  <a:cubicBezTo>
                    <a:pt x="13929" y="8776"/>
                    <a:pt x="13294" y="11263"/>
                    <a:pt x="13014" y="11080"/>
                  </a:cubicBezTo>
                  <a:cubicBezTo>
                    <a:pt x="12733" y="10899"/>
                    <a:pt x="12561" y="14929"/>
                    <a:pt x="12312" y="11080"/>
                  </a:cubicBezTo>
                  <a:cubicBezTo>
                    <a:pt x="12062" y="7232"/>
                    <a:pt x="11835" y="9457"/>
                    <a:pt x="11610" y="11080"/>
                  </a:cubicBezTo>
                  <a:cubicBezTo>
                    <a:pt x="11385" y="12704"/>
                    <a:pt x="10910" y="8545"/>
                    <a:pt x="10260" y="11080"/>
                  </a:cubicBezTo>
                  <a:cubicBezTo>
                    <a:pt x="9610" y="13616"/>
                    <a:pt x="9634" y="13962"/>
                    <a:pt x="9342" y="11080"/>
                  </a:cubicBezTo>
                  <a:cubicBezTo>
                    <a:pt x="9049" y="8199"/>
                    <a:pt x="8115" y="8134"/>
                    <a:pt x="7776" y="11080"/>
                  </a:cubicBezTo>
                  <a:cubicBezTo>
                    <a:pt x="7437" y="14027"/>
                    <a:pt x="7041" y="11954"/>
                    <a:pt x="6858" y="11080"/>
                  </a:cubicBezTo>
                  <a:cubicBezTo>
                    <a:pt x="6674" y="10207"/>
                    <a:pt x="5951" y="4188"/>
                    <a:pt x="5292" y="11080"/>
                  </a:cubicBezTo>
                  <a:cubicBezTo>
                    <a:pt x="4633" y="17973"/>
                    <a:pt x="4831" y="8812"/>
                    <a:pt x="4590" y="11080"/>
                  </a:cubicBezTo>
                  <a:cubicBezTo>
                    <a:pt x="4349" y="13349"/>
                    <a:pt x="3423" y="7273"/>
                    <a:pt x="3024" y="11080"/>
                  </a:cubicBezTo>
                  <a:cubicBezTo>
                    <a:pt x="2626" y="14888"/>
                    <a:pt x="2323" y="10754"/>
                    <a:pt x="2106" y="11080"/>
                  </a:cubicBezTo>
                  <a:cubicBezTo>
                    <a:pt x="1889" y="11407"/>
                    <a:pt x="1553" y="14519"/>
                    <a:pt x="1404" y="11080"/>
                  </a:cubicBezTo>
                  <a:cubicBezTo>
                    <a:pt x="1255" y="7642"/>
                    <a:pt x="430" y="14155"/>
                    <a:pt x="0" y="11080"/>
                  </a:cubicBezTo>
                  <a:cubicBezTo>
                    <a:pt x="0" y="9255"/>
                    <a:pt x="-1" y="8329"/>
                    <a:pt x="0" y="6302"/>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279" name="Shape"/>
            <p:cNvSpPr/>
            <p:nvPr/>
          </p:nvSpPr>
          <p:spPr>
            <a:xfrm>
              <a:off x="459" y="2668"/>
              <a:ext cx="10854800" cy="58458"/>
            </a:xfrm>
            <a:custGeom>
              <a:avLst/>
              <a:gdLst/>
              <a:ahLst/>
              <a:cxnLst>
                <a:cxn ang="0">
                  <a:pos x="wd2" y="hd2"/>
                </a:cxn>
                <a:cxn ang="5400000">
                  <a:pos x="wd2" y="hd2"/>
                </a:cxn>
                <a:cxn ang="10800000">
                  <a:pos x="wd2" y="hd2"/>
                </a:cxn>
                <a:cxn ang="16200000">
                  <a:pos x="wd2" y="hd2"/>
                </a:cxn>
              </a:cxnLst>
              <a:rect l="0" t="0" r="r" b="b"/>
              <a:pathLst>
                <a:path w="21600" h="13108" extrusionOk="0">
                  <a:moveTo>
                    <a:pt x="0" y="4811"/>
                  </a:moveTo>
                  <a:cubicBezTo>
                    <a:pt x="293" y="533"/>
                    <a:pt x="692" y="3737"/>
                    <a:pt x="918" y="4811"/>
                  </a:cubicBezTo>
                  <a:cubicBezTo>
                    <a:pt x="1144" y="5885"/>
                    <a:pt x="1609" y="9256"/>
                    <a:pt x="2268" y="4811"/>
                  </a:cubicBezTo>
                  <a:cubicBezTo>
                    <a:pt x="2927" y="366"/>
                    <a:pt x="3239" y="6094"/>
                    <a:pt x="3834" y="4811"/>
                  </a:cubicBezTo>
                  <a:cubicBezTo>
                    <a:pt x="4429" y="3528"/>
                    <a:pt x="4254" y="4086"/>
                    <a:pt x="4536" y="4811"/>
                  </a:cubicBezTo>
                  <a:cubicBezTo>
                    <a:pt x="4818" y="5536"/>
                    <a:pt x="4889" y="6983"/>
                    <a:pt x="5238" y="4811"/>
                  </a:cubicBezTo>
                  <a:cubicBezTo>
                    <a:pt x="5587" y="2639"/>
                    <a:pt x="6391" y="-4833"/>
                    <a:pt x="7020" y="4811"/>
                  </a:cubicBezTo>
                  <a:cubicBezTo>
                    <a:pt x="7649" y="14455"/>
                    <a:pt x="8077" y="9754"/>
                    <a:pt x="8370" y="4811"/>
                  </a:cubicBezTo>
                  <a:cubicBezTo>
                    <a:pt x="8662" y="-132"/>
                    <a:pt x="8905" y="2155"/>
                    <a:pt x="9072" y="4811"/>
                  </a:cubicBezTo>
                  <a:cubicBezTo>
                    <a:pt x="9239" y="7467"/>
                    <a:pt x="10033" y="3450"/>
                    <a:pt x="10422" y="4811"/>
                  </a:cubicBezTo>
                  <a:cubicBezTo>
                    <a:pt x="10810" y="6172"/>
                    <a:pt x="11827" y="891"/>
                    <a:pt x="12203" y="4811"/>
                  </a:cubicBezTo>
                  <a:cubicBezTo>
                    <a:pt x="12580" y="8730"/>
                    <a:pt x="12903" y="10694"/>
                    <a:pt x="13337" y="4811"/>
                  </a:cubicBezTo>
                  <a:cubicBezTo>
                    <a:pt x="13772" y="-1072"/>
                    <a:pt x="13912" y="1412"/>
                    <a:pt x="14471" y="4811"/>
                  </a:cubicBezTo>
                  <a:cubicBezTo>
                    <a:pt x="15030" y="8210"/>
                    <a:pt x="15292" y="-2580"/>
                    <a:pt x="15821" y="4811"/>
                  </a:cubicBezTo>
                  <a:cubicBezTo>
                    <a:pt x="16351" y="12202"/>
                    <a:pt x="16901" y="2458"/>
                    <a:pt x="17387" y="4811"/>
                  </a:cubicBezTo>
                  <a:cubicBezTo>
                    <a:pt x="17873" y="7163"/>
                    <a:pt x="18291" y="1694"/>
                    <a:pt x="18953" y="4811"/>
                  </a:cubicBezTo>
                  <a:cubicBezTo>
                    <a:pt x="19615" y="7928"/>
                    <a:pt x="20491" y="6489"/>
                    <a:pt x="21599" y="4811"/>
                  </a:cubicBezTo>
                  <a:cubicBezTo>
                    <a:pt x="21600" y="5809"/>
                    <a:pt x="21600" y="6880"/>
                    <a:pt x="21599" y="8912"/>
                  </a:cubicBezTo>
                  <a:cubicBezTo>
                    <a:pt x="21276" y="11207"/>
                    <a:pt x="21042" y="11444"/>
                    <a:pt x="20681" y="8912"/>
                  </a:cubicBezTo>
                  <a:cubicBezTo>
                    <a:pt x="20319" y="6380"/>
                    <a:pt x="19574" y="1057"/>
                    <a:pt x="18899" y="8912"/>
                  </a:cubicBezTo>
                  <a:cubicBezTo>
                    <a:pt x="18224" y="16767"/>
                    <a:pt x="18147" y="11698"/>
                    <a:pt x="17549" y="8912"/>
                  </a:cubicBezTo>
                  <a:cubicBezTo>
                    <a:pt x="16951" y="6126"/>
                    <a:pt x="17193" y="6265"/>
                    <a:pt x="16847" y="8912"/>
                  </a:cubicBezTo>
                  <a:cubicBezTo>
                    <a:pt x="16501" y="11559"/>
                    <a:pt x="15915" y="9052"/>
                    <a:pt x="15497" y="8912"/>
                  </a:cubicBezTo>
                  <a:cubicBezTo>
                    <a:pt x="15079" y="8771"/>
                    <a:pt x="14751" y="9613"/>
                    <a:pt x="14363" y="8912"/>
                  </a:cubicBezTo>
                  <a:cubicBezTo>
                    <a:pt x="13976" y="8210"/>
                    <a:pt x="13727" y="8135"/>
                    <a:pt x="13229" y="8912"/>
                  </a:cubicBezTo>
                  <a:cubicBezTo>
                    <a:pt x="12732" y="9689"/>
                    <a:pt x="12446" y="13472"/>
                    <a:pt x="12095" y="8912"/>
                  </a:cubicBezTo>
                  <a:cubicBezTo>
                    <a:pt x="11745" y="4351"/>
                    <a:pt x="11189" y="5531"/>
                    <a:pt x="10962" y="8912"/>
                  </a:cubicBezTo>
                  <a:cubicBezTo>
                    <a:pt x="10734" y="12292"/>
                    <a:pt x="10022" y="10827"/>
                    <a:pt x="9396" y="8912"/>
                  </a:cubicBezTo>
                  <a:cubicBezTo>
                    <a:pt x="8769" y="6996"/>
                    <a:pt x="8436" y="14128"/>
                    <a:pt x="8046" y="8912"/>
                  </a:cubicBezTo>
                  <a:cubicBezTo>
                    <a:pt x="7656" y="3695"/>
                    <a:pt x="7599" y="12583"/>
                    <a:pt x="7344" y="8912"/>
                  </a:cubicBezTo>
                  <a:cubicBezTo>
                    <a:pt x="7088" y="5241"/>
                    <a:pt x="6498" y="14273"/>
                    <a:pt x="6210" y="8912"/>
                  </a:cubicBezTo>
                  <a:cubicBezTo>
                    <a:pt x="5921" y="3551"/>
                    <a:pt x="5413" y="13035"/>
                    <a:pt x="4644" y="8912"/>
                  </a:cubicBezTo>
                  <a:cubicBezTo>
                    <a:pt x="3875" y="4789"/>
                    <a:pt x="4174" y="6106"/>
                    <a:pt x="3726" y="8912"/>
                  </a:cubicBezTo>
                  <a:cubicBezTo>
                    <a:pt x="3279" y="11718"/>
                    <a:pt x="2553" y="14987"/>
                    <a:pt x="1944" y="8912"/>
                  </a:cubicBezTo>
                  <a:cubicBezTo>
                    <a:pt x="1336" y="2837"/>
                    <a:pt x="813" y="1946"/>
                    <a:pt x="0" y="8912"/>
                  </a:cubicBezTo>
                  <a:cubicBezTo>
                    <a:pt x="0" y="6934"/>
                    <a:pt x="1" y="5811"/>
                    <a:pt x="0" y="4811"/>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
        <p:nvSpPr>
          <p:cNvPr id="281" name="Content Placeholder 2"/>
          <p:cNvSpPr txBox="1">
            <a:spLocks noGrp="1"/>
          </p:cNvSpPr>
          <p:nvPr>
            <p:ph type="body" idx="1"/>
          </p:nvPr>
        </p:nvSpPr>
        <p:spPr>
          <a:xfrm>
            <a:off x="838200" y="1929383"/>
            <a:ext cx="10515600" cy="4251962"/>
          </a:xfrm>
          <a:prstGeom prst="rect">
            <a:avLst/>
          </a:prstGeom>
        </p:spPr>
        <p:txBody>
          <a:bodyPr/>
          <a:lstStyle>
            <a:lvl1pPr>
              <a:defRPr sz="2200"/>
            </a:lvl1pPr>
          </a:lstStyle>
          <a:p>
            <a:r>
              <a:t>Ensuring the reliability and performance of an application is crucial, and testing plays a vital role in achieving this goal. Maintaining security requires a continuous and comprehensive process of identifying and addressing potential vulnerabilities through regular audits. It's essential to conduct rigorous tests to confirm that the system can accommodate high user traffic without compromising performance. User Acceptance Testing (UAT) involves the participation of end-users in the testing process to confirm that the application meets their expectations and needs. Continuous monitoring of the system for performance issues is necessary, and scaling should be implemented as required. It's important to thoroughly test the integration of new code with the existing codebase before deployment.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1"/>
          <p:cNvSpPr txBox="1">
            <a:spLocks noGrp="1"/>
          </p:cNvSpPr>
          <p:nvPr>
            <p:ph type="title"/>
          </p:nvPr>
        </p:nvSpPr>
        <p:spPr>
          <a:xfrm>
            <a:off x="876691" y="741389"/>
            <a:ext cx="5479722" cy="1616206"/>
          </a:xfrm>
          <a:prstGeom prst="rect">
            <a:avLst/>
          </a:prstGeom>
        </p:spPr>
        <p:txBody>
          <a:bodyPr anchor="b"/>
          <a:lstStyle>
            <a:lvl1pPr>
              <a:defRPr sz="3200"/>
            </a:lvl1pPr>
          </a:lstStyle>
          <a:p>
            <a:r>
              <a:t>Proposed Application</a:t>
            </a:r>
          </a:p>
        </p:txBody>
      </p:sp>
      <p:sp>
        <p:nvSpPr>
          <p:cNvPr id="115" name="Content Placeholder 2"/>
          <p:cNvSpPr txBox="1">
            <a:spLocks noGrp="1"/>
          </p:cNvSpPr>
          <p:nvPr>
            <p:ph type="body" sz="half" idx="1"/>
          </p:nvPr>
        </p:nvSpPr>
        <p:spPr>
          <a:xfrm>
            <a:off x="876691" y="2533474"/>
            <a:ext cx="5479722" cy="3447836"/>
          </a:xfrm>
          <a:prstGeom prst="rect">
            <a:avLst/>
          </a:prstGeom>
        </p:spPr>
        <p:txBody>
          <a:bodyPr/>
          <a:lstStyle/>
          <a:p>
            <a:pPr marL="0" indent="0">
              <a:buSzTx/>
              <a:buNone/>
              <a:defRPr sz="1100"/>
            </a:pPr>
            <a:r>
              <a:t>The "Student Assist" app is structured with a focus on three key components: Task Management, Academic Progress Tracking, and Health Monitoring. </a:t>
            </a:r>
          </a:p>
          <a:p>
            <a:pPr marL="0" indent="0">
              <a:buSzTx/>
              <a:buNone/>
              <a:defRPr sz="1100" b="1"/>
            </a:pPr>
            <a:r>
              <a:t>1. User Profile:</a:t>
            </a:r>
          </a:p>
          <a:p>
            <a:pPr marL="0" indent="0">
              <a:buSzTx/>
              <a:buNone/>
              <a:defRPr sz="1100"/>
            </a:pPr>
            <a:r>
              <a:t>This section serves as the user's hub, displaying their academic journey, task management history, and health monitoring data. Users can create personalized profiles, manage settings, and access their overall progress. </a:t>
            </a:r>
          </a:p>
          <a:p>
            <a:pPr marL="0" indent="0">
              <a:buSzTx/>
              <a:buNone/>
              <a:defRPr sz="1100" b="1"/>
            </a:pPr>
            <a:r>
              <a:t>2.Task Management:</a:t>
            </a:r>
          </a:p>
          <a:p>
            <a:pPr marL="0" indent="0">
              <a:buSzTx/>
              <a:buNone/>
              <a:defRPr sz="1100"/>
            </a:pPr>
            <a:r>
              <a:t>Dedicated to enhancing task management, this page features an integrated platform for creating, updating, and tracking tasks. It includes personalized task plans, reminders, and a calendar synced with academic deadlines, ensuring users stay organized. </a:t>
            </a:r>
          </a:p>
          <a:p>
            <a:pPr marL="0" indent="0">
              <a:buSzTx/>
              <a:buNone/>
              <a:defRPr sz="1100" b="1"/>
            </a:pPr>
            <a:r>
              <a:t>3. Academic Progress Dashboard: </a:t>
            </a:r>
          </a:p>
          <a:p>
            <a:pPr marL="0" indent="0">
              <a:buSzTx/>
              <a:buNone/>
              <a:defRPr sz="1100"/>
            </a:pPr>
            <a:r>
              <a:t>Users can gain insights into their academic performance, course records, and percentage scores. The dashboard provides a comprehensive overview, fostering a data-driven approach to academic progress. </a:t>
            </a:r>
          </a:p>
        </p:txBody>
      </p:sp>
      <p:pic>
        <p:nvPicPr>
          <p:cNvPr id="116" name="Picture 4" descr="Picture 4"/>
          <p:cNvPicPr>
            <a:picLocks noChangeAspect="1"/>
          </p:cNvPicPr>
          <p:nvPr/>
        </p:nvPicPr>
        <p:blipFill>
          <a:blip r:embed="rId2"/>
          <a:srcRect l="30641" r="28992"/>
          <a:stretch>
            <a:fillRect/>
          </a:stretch>
        </p:blipFill>
        <p:spPr>
          <a:xfrm>
            <a:off x="7270811" y="9"/>
            <a:ext cx="4921190" cy="6857854"/>
          </a:xfrm>
          <a:prstGeom prst="rect">
            <a:avLst/>
          </a:prstGeom>
          <a:ln w="12700">
            <a:miter lim="400000"/>
          </a:ln>
        </p:spPr>
      </p:pic>
      <p:grpSp>
        <p:nvGrpSpPr>
          <p:cNvPr id="119" name="Group 8"/>
          <p:cNvGrpSpPr/>
          <p:nvPr/>
        </p:nvGrpSpPr>
        <p:grpSpPr>
          <a:xfrm>
            <a:off x="12068635" y="0"/>
            <a:ext cx="123364" cy="6858001"/>
            <a:chOff x="0" y="0"/>
            <a:chExt cx="123363" cy="6858000"/>
          </a:xfrm>
        </p:grpSpPr>
        <p:sp>
          <p:nvSpPr>
            <p:cNvPr id="117" name="Rectangle 9"/>
            <p:cNvSpPr/>
            <p:nvPr/>
          </p:nvSpPr>
          <p:spPr>
            <a:xfrm>
              <a:off x="-1" y="0"/>
              <a:ext cx="123364" cy="6858000"/>
            </a:xfrm>
            <a:prstGeom prst="rect">
              <a:avLst/>
            </a:prstGeom>
            <a:gradFill flip="none" rotWithShape="1">
              <a:gsLst>
                <a:gs pos="0">
                  <a:schemeClr val="accent2"/>
                </a:gs>
                <a:gs pos="100000">
                  <a:schemeClr val="accent5"/>
                </a:gs>
              </a:gsLst>
              <a:lin ang="18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18" name="Rectangle 10"/>
            <p:cNvSpPr/>
            <p:nvPr/>
          </p:nvSpPr>
          <p:spPr>
            <a:xfrm>
              <a:off x="-1" y="3527552"/>
              <a:ext cx="123364" cy="3330449"/>
            </a:xfrm>
            <a:prstGeom prst="rect">
              <a:avLst/>
            </a:prstGeom>
            <a:gradFill flip="none" rotWithShape="1">
              <a:gsLst>
                <a:gs pos="19000">
                  <a:srgbClr val="9DC3E6">
                    <a:alpha val="0"/>
                  </a:srgbClr>
                </a:gs>
                <a:gs pos="100000">
                  <a:srgbClr val="9DC3E6"/>
                </a:gs>
              </a:gsLst>
              <a:lin ang="599999" scaled="0"/>
            </a:gra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lide Background"/>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22" name="Title 1"/>
          <p:cNvSpPr txBox="1">
            <a:spLocks noGrp="1"/>
          </p:cNvSpPr>
          <p:nvPr>
            <p:ph type="title"/>
          </p:nvPr>
        </p:nvSpPr>
        <p:spPr>
          <a:xfrm>
            <a:off x="761800" y="762000"/>
            <a:ext cx="5334197" cy="1708244"/>
          </a:xfrm>
          <a:prstGeom prst="rect">
            <a:avLst/>
          </a:prstGeom>
        </p:spPr>
        <p:txBody>
          <a:bodyPr/>
          <a:lstStyle>
            <a:lvl1pPr>
              <a:defRPr sz="4000"/>
            </a:lvl1pPr>
          </a:lstStyle>
          <a:p>
            <a:r>
              <a:t>Proposed Application</a:t>
            </a:r>
          </a:p>
        </p:txBody>
      </p:sp>
      <p:sp>
        <p:nvSpPr>
          <p:cNvPr id="123" name="Content Placeholder 2"/>
          <p:cNvSpPr txBox="1">
            <a:spLocks noGrp="1"/>
          </p:cNvSpPr>
          <p:nvPr>
            <p:ph type="body" sz="half" idx="1"/>
          </p:nvPr>
        </p:nvSpPr>
        <p:spPr>
          <a:xfrm>
            <a:off x="761800" y="2470242"/>
            <a:ext cx="5334197" cy="3769838"/>
          </a:xfrm>
          <a:prstGeom prst="rect">
            <a:avLst/>
          </a:prstGeom>
        </p:spPr>
        <p:txBody>
          <a:bodyPr anchor="ctr"/>
          <a:lstStyle/>
          <a:p>
            <a:pPr marL="0" indent="0" defTabSz="859536">
              <a:spcBef>
                <a:spcPts val="900"/>
              </a:spcBef>
              <a:buSzTx/>
              <a:buNone/>
              <a:defRPr sz="1200" b="1">
                <a:latin typeface="Söhne"/>
                <a:ea typeface="Söhne"/>
                <a:cs typeface="Söhne"/>
                <a:sym typeface="Söhne"/>
              </a:defRPr>
            </a:pPr>
            <a:r>
              <a:t>4. Health Management(My Health): </a:t>
            </a:r>
          </a:p>
          <a:p>
            <a:pPr marL="0" indent="0" defTabSz="859536">
              <a:spcBef>
                <a:spcPts val="900"/>
              </a:spcBef>
              <a:buSzTx/>
              <a:buNone/>
              <a:defRPr sz="1200">
                <a:latin typeface="Söhne"/>
                <a:ea typeface="Söhne"/>
                <a:cs typeface="Söhne"/>
                <a:sym typeface="Söhne"/>
              </a:defRPr>
            </a:pPr>
            <a:r>
              <a:t>The health monitoring section employs innovative features to assess and enhance students' overall well-being. It integrates health data, offers personalized recommendations, and establishes a seamless connection between health monitoring and overall student welfare.</a:t>
            </a:r>
          </a:p>
          <a:p>
            <a:pPr marL="0" indent="0" defTabSz="859536">
              <a:spcBef>
                <a:spcPts val="900"/>
              </a:spcBef>
              <a:buSzTx/>
              <a:buNone/>
              <a:defRPr sz="1200" b="1">
                <a:latin typeface="Söhne"/>
                <a:ea typeface="Söhne"/>
                <a:cs typeface="Söhne"/>
                <a:sym typeface="Söhne"/>
              </a:defRPr>
            </a:pPr>
            <a:r>
              <a:t>5. User Engagement and Collaboration:</a:t>
            </a:r>
          </a:p>
          <a:p>
            <a:pPr marL="0" indent="0" defTabSz="859536">
              <a:spcBef>
                <a:spcPts val="900"/>
              </a:spcBef>
              <a:buSzTx/>
              <a:buNone/>
              <a:defRPr sz="1200">
                <a:latin typeface="Söhne"/>
                <a:ea typeface="Söhne"/>
                <a:cs typeface="Söhne"/>
                <a:sym typeface="Söhne"/>
              </a:defRPr>
            </a:pPr>
            <a:r>
              <a:t> Promoting collaboration, this section includes features like study groups, discussion forums, and a community hub. Users can share insights, engage in academic discussions, and collaborate on projects, fostering a supportive online community. </a:t>
            </a:r>
          </a:p>
          <a:p>
            <a:pPr marL="0" indent="0" defTabSz="859536">
              <a:spcBef>
                <a:spcPts val="900"/>
              </a:spcBef>
              <a:buSzTx/>
              <a:buNone/>
              <a:defRPr sz="1200" b="1">
                <a:latin typeface="Söhne"/>
                <a:ea typeface="Söhne"/>
                <a:cs typeface="Söhne"/>
                <a:sym typeface="Söhne"/>
              </a:defRPr>
            </a:pPr>
            <a:r>
              <a:t>6. Continuous Improvement Commitment: </a:t>
            </a:r>
          </a:p>
          <a:p>
            <a:pPr marL="0" indent="0" defTabSz="859536">
              <a:spcBef>
                <a:spcPts val="900"/>
              </a:spcBef>
              <a:buSzTx/>
              <a:buNone/>
              <a:defRPr sz="1200">
                <a:latin typeface="Söhne"/>
                <a:ea typeface="Söhne"/>
                <a:cs typeface="Söhne"/>
                <a:sym typeface="Söhne"/>
              </a:defRPr>
            </a:pPr>
            <a:r>
              <a:t>The app is designed with a commitment to continuous improvement. User feedback is actively sought, and updates are regularly implemented to adapt to evolving user needs, ensuring the app remains a valuable and responsive tool for students. </a:t>
            </a:r>
            <a:br/>
            <a:endParaRPr/>
          </a:p>
        </p:txBody>
      </p:sp>
      <p:pic>
        <p:nvPicPr>
          <p:cNvPr id="124" name="Picture 14" descr="Picture 14"/>
          <p:cNvPicPr>
            <a:picLocks noChangeAspect="1"/>
          </p:cNvPicPr>
          <p:nvPr/>
        </p:nvPicPr>
        <p:blipFill>
          <a:blip r:embed="rId2"/>
          <a:srcRect l="28979" r="27342" b="6"/>
          <a:stretch>
            <a:fillRect/>
          </a:stretch>
        </p:blipFill>
        <p:spPr>
          <a:xfrm>
            <a:off x="6857796" y="-10887"/>
            <a:ext cx="5334206" cy="6868889"/>
          </a:xfrm>
          <a:prstGeom prst="rect">
            <a:avLst/>
          </a:prstGeom>
          <a:ln w="12700">
            <a:miter lim="400000"/>
          </a:ln>
          <a:effectLst>
            <a:outerShdw blurRad="127000" dist="50800" dir="10800000" rotWithShape="0">
              <a:srgbClr val="000000">
                <a:alpha val="40000"/>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22"/>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27" name="Title 1"/>
          <p:cNvSpPr txBox="1">
            <a:spLocks noGrp="1"/>
          </p:cNvSpPr>
          <p:nvPr>
            <p:ph type="title"/>
          </p:nvPr>
        </p:nvSpPr>
        <p:spPr>
          <a:xfrm>
            <a:off x="634998" y="640821"/>
            <a:ext cx="3418663" cy="5583151"/>
          </a:xfrm>
          <a:prstGeom prst="rect">
            <a:avLst/>
          </a:prstGeom>
        </p:spPr>
        <p:txBody>
          <a:bodyPr/>
          <a:lstStyle>
            <a:lvl1pPr>
              <a:defRPr sz="5400"/>
            </a:lvl1pPr>
          </a:lstStyle>
          <a:p>
            <a:r>
              <a:t>User Analysis</a:t>
            </a:r>
          </a:p>
        </p:txBody>
      </p:sp>
      <p:grpSp>
        <p:nvGrpSpPr>
          <p:cNvPr id="130" name="sketch line"/>
          <p:cNvGrpSpPr/>
          <p:nvPr/>
        </p:nvGrpSpPr>
        <p:grpSpPr>
          <a:xfrm>
            <a:off x="4311021" y="766417"/>
            <a:ext cx="47076" cy="5410999"/>
            <a:chOff x="0" y="26"/>
            <a:chExt cx="47075" cy="5410997"/>
          </a:xfrm>
        </p:grpSpPr>
        <p:sp>
          <p:nvSpPr>
            <p:cNvPr id="128" name="Shape"/>
            <p:cNvSpPr/>
            <p:nvPr/>
          </p:nvSpPr>
          <p:spPr>
            <a:xfrm rot="5400000">
              <a:off x="-2682097" y="2682121"/>
              <a:ext cx="5410547" cy="46356"/>
            </a:xfrm>
            <a:custGeom>
              <a:avLst/>
              <a:gdLst/>
              <a:ahLst/>
              <a:cxnLst>
                <a:cxn ang="0">
                  <a:pos x="wd2" y="hd2"/>
                </a:cxn>
                <a:cxn ang="5400000">
                  <a:pos x="wd2" y="hd2"/>
                </a:cxn>
                <a:cxn ang="10800000">
                  <a:pos x="wd2" y="hd2"/>
                </a:cxn>
                <a:cxn ang="16200000">
                  <a:pos x="wd2" y="hd2"/>
                </a:cxn>
              </a:cxnLst>
              <a:rect l="0" t="0" r="r" b="b"/>
              <a:pathLst>
                <a:path w="21599" h="13392"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29" name="Shape"/>
            <p:cNvSpPr/>
            <p:nvPr/>
          </p:nvSpPr>
          <p:spPr>
            <a:xfrm rot="5400000">
              <a:off x="-2678564" y="2685386"/>
              <a:ext cx="5410807" cy="40471"/>
            </a:xfrm>
            <a:custGeom>
              <a:avLst/>
              <a:gdLst/>
              <a:ahLst/>
              <a:cxnLst>
                <a:cxn ang="0">
                  <a:pos x="wd2" y="hd2"/>
                </a:cxn>
                <a:cxn ang="5400000">
                  <a:pos x="wd2" y="hd2"/>
                </a:cxn>
                <a:cxn ang="10800000">
                  <a:pos x="wd2" y="hd2"/>
                </a:cxn>
                <a:cxn ang="16200000">
                  <a:pos x="wd2" y="hd2"/>
                </a:cxn>
              </a:cxnLst>
              <a:rect l="0" t="0" r="r" b="b"/>
              <a:pathLst>
                <a:path w="21598" h="11425"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grpSp>
        <p:nvGrpSpPr>
          <p:cNvPr id="143" name="Content Placeholder 2"/>
          <p:cNvGrpSpPr/>
          <p:nvPr/>
        </p:nvGrpSpPr>
        <p:grpSpPr>
          <a:xfrm>
            <a:off x="4648017" y="1219130"/>
            <a:ext cx="6900515" cy="4379527"/>
            <a:chOff x="0" y="0"/>
            <a:chExt cx="6900514" cy="4379526"/>
          </a:xfrm>
        </p:grpSpPr>
        <p:grpSp>
          <p:nvGrpSpPr>
            <p:cNvPr id="133" name="Group"/>
            <p:cNvGrpSpPr/>
            <p:nvPr/>
          </p:nvGrpSpPr>
          <p:grpSpPr>
            <a:xfrm>
              <a:off x="0" y="-1"/>
              <a:ext cx="6900515" cy="1053844"/>
              <a:chOff x="0" y="0"/>
              <a:chExt cx="6900514" cy="1053842"/>
            </a:xfrm>
          </p:grpSpPr>
          <p:sp>
            <p:nvSpPr>
              <p:cNvPr id="131" name="Rounded Rectangle"/>
              <p:cNvSpPr/>
              <p:nvPr/>
            </p:nvSpPr>
            <p:spPr>
              <a:xfrm>
                <a:off x="0" y="0"/>
                <a:ext cx="6900515" cy="1053843"/>
              </a:xfrm>
              <a:prstGeom prst="roundRect">
                <a:avLst>
                  <a:gd name="adj" fmla="val 16667"/>
                </a:avLst>
              </a:prstGeom>
              <a:solidFill>
                <a:schemeClr val="accent5"/>
              </a:solidFill>
              <a:ln w="12700" cap="flat">
                <a:solidFill>
                  <a:srgbClr val="FFFFFF"/>
                </a:solidFill>
                <a:prstDash val="solid"/>
                <a:miter lim="800000"/>
              </a:ln>
              <a:effectLst/>
            </p:spPr>
            <p:txBody>
              <a:bodyPr wrap="square" lIns="45718" tIns="45718" rIns="45718" bIns="45718" numCol="1" anchor="ctr">
                <a:noAutofit/>
              </a:bodyPr>
              <a:lstStyle/>
              <a:p>
                <a:pPr defTabSz="844550">
                  <a:lnSpc>
                    <a:spcPct val="90000"/>
                  </a:lnSpc>
                  <a:spcBef>
                    <a:spcPts val="1100"/>
                  </a:spcBef>
                  <a:defRPr sz="1900">
                    <a:solidFill>
                      <a:srgbClr val="FFFFFF"/>
                    </a:solidFill>
                    <a:latin typeface="+mn-lt"/>
                    <a:ea typeface="+mn-ea"/>
                    <a:cs typeface="+mn-cs"/>
                    <a:sym typeface="Calibri"/>
                  </a:defRPr>
                </a:pPr>
                <a:endParaRPr/>
              </a:p>
            </p:txBody>
          </p:sp>
          <p:sp>
            <p:nvSpPr>
              <p:cNvPr id="132" name="Administrators:"/>
              <p:cNvSpPr txBox="1"/>
              <p:nvPr/>
            </p:nvSpPr>
            <p:spPr>
              <a:xfrm>
                <a:off x="51443" y="335107"/>
                <a:ext cx="6797627" cy="383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defTabSz="844550">
                  <a:lnSpc>
                    <a:spcPct val="90000"/>
                  </a:lnSpc>
                  <a:spcBef>
                    <a:spcPts val="700"/>
                  </a:spcBef>
                  <a:defRPr sz="1900">
                    <a:solidFill>
                      <a:srgbClr val="FFFFFF"/>
                    </a:solidFill>
                    <a:latin typeface="+mn-lt"/>
                    <a:ea typeface="+mn-ea"/>
                    <a:cs typeface="+mn-cs"/>
                    <a:sym typeface="Calibri"/>
                  </a:defRPr>
                </a:lvl1pPr>
              </a:lstStyle>
              <a:p>
                <a:r>
                  <a:t>Administrators: </a:t>
                </a:r>
              </a:p>
            </p:txBody>
          </p:sp>
        </p:grpSp>
        <p:grpSp>
          <p:nvGrpSpPr>
            <p:cNvPr id="136" name="Group"/>
            <p:cNvGrpSpPr/>
            <p:nvPr/>
          </p:nvGrpSpPr>
          <p:grpSpPr>
            <a:xfrm>
              <a:off x="0" y="1108560"/>
              <a:ext cx="6900515" cy="1053843"/>
              <a:chOff x="0" y="0"/>
              <a:chExt cx="6900514" cy="1053842"/>
            </a:xfrm>
          </p:grpSpPr>
          <p:sp>
            <p:nvSpPr>
              <p:cNvPr id="134" name="Rounded Rectangle"/>
              <p:cNvSpPr/>
              <p:nvPr/>
            </p:nvSpPr>
            <p:spPr>
              <a:xfrm>
                <a:off x="0" y="0"/>
                <a:ext cx="6900515" cy="1053843"/>
              </a:xfrm>
              <a:prstGeom prst="roundRect">
                <a:avLst>
                  <a:gd name="adj" fmla="val 16667"/>
                </a:avLst>
              </a:prstGeom>
              <a:solidFill>
                <a:srgbClr val="52CAB8"/>
              </a:solidFill>
              <a:ln w="12700" cap="flat">
                <a:solidFill>
                  <a:srgbClr val="FFFFFF"/>
                </a:solidFill>
                <a:prstDash val="solid"/>
                <a:miter lim="800000"/>
              </a:ln>
              <a:effectLst/>
            </p:spPr>
            <p:txBody>
              <a:bodyPr wrap="square" lIns="45718" tIns="45718" rIns="45718" bIns="45718" numCol="1" anchor="ctr">
                <a:noAutofit/>
              </a:bodyPr>
              <a:lstStyle/>
              <a:p>
                <a:pPr defTabSz="844550">
                  <a:lnSpc>
                    <a:spcPct val="90000"/>
                  </a:lnSpc>
                  <a:spcBef>
                    <a:spcPts val="1100"/>
                  </a:spcBef>
                  <a:defRPr sz="1900">
                    <a:solidFill>
                      <a:srgbClr val="FFFFFF"/>
                    </a:solidFill>
                    <a:latin typeface="+mn-lt"/>
                    <a:ea typeface="+mn-ea"/>
                    <a:cs typeface="+mn-cs"/>
                    <a:sym typeface="Calibri"/>
                  </a:defRPr>
                </a:pPr>
                <a:endParaRPr/>
              </a:p>
            </p:txBody>
          </p:sp>
          <p:sp>
            <p:nvSpPr>
              <p:cNvPr id="135" name="These users play a crucial role in moderating chat rooms, assisting students and other app users with inquiries, acknowledging and acting on feedback, and editing and enhancing the system."/>
              <p:cNvSpPr txBox="1"/>
              <p:nvPr/>
            </p:nvSpPr>
            <p:spPr>
              <a:xfrm>
                <a:off x="51443" y="66892"/>
                <a:ext cx="6797627" cy="9200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defTabSz="844550">
                  <a:lnSpc>
                    <a:spcPct val="90000"/>
                  </a:lnSpc>
                  <a:spcBef>
                    <a:spcPts val="700"/>
                  </a:spcBef>
                  <a:defRPr sz="1900">
                    <a:solidFill>
                      <a:srgbClr val="FFFFFF"/>
                    </a:solidFill>
                    <a:latin typeface="+mn-lt"/>
                    <a:ea typeface="+mn-ea"/>
                    <a:cs typeface="+mn-cs"/>
                    <a:sym typeface="Calibri"/>
                  </a:defRPr>
                </a:lvl1pPr>
              </a:lstStyle>
              <a:p>
                <a:r>
                  <a:t>These users play a crucial role in moderating chat rooms, assisting students and other app users with inquiries, acknowledging and acting on feedback, and editing and enhancing the system. </a:t>
                </a:r>
              </a:p>
            </p:txBody>
          </p:sp>
        </p:grpSp>
        <p:grpSp>
          <p:nvGrpSpPr>
            <p:cNvPr id="139" name="Group"/>
            <p:cNvGrpSpPr/>
            <p:nvPr/>
          </p:nvGrpSpPr>
          <p:grpSpPr>
            <a:xfrm>
              <a:off x="0" y="2217122"/>
              <a:ext cx="6900515" cy="1053843"/>
              <a:chOff x="0" y="0"/>
              <a:chExt cx="6900514" cy="1053842"/>
            </a:xfrm>
          </p:grpSpPr>
          <p:sp>
            <p:nvSpPr>
              <p:cNvPr id="137" name="Rounded Rectangle"/>
              <p:cNvSpPr/>
              <p:nvPr/>
            </p:nvSpPr>
            <p:spPr>
              <a:xfrm>
                <a:off x="0" y="0"/>
                <a:ext cx="6900515" cy="1053843"/>
              </a:xfrm>
              <a:prstGeom prst="roundRect">
                <a:avLst>
                  <a:gd name="adj" fmla="val 16667"/>
                </a:avLst>
              </a:prstGeom>
              <a:solidFill>
                <a:srgbClr val="49BF64"/>
              </a:solidFill>
              <a:ln w="12700" cap="flat">
                <a:solidFill>
                  <a:srgbClr val="FFFFFF"/>
                </a:solidFill>
                <a:prstDash val="solid"/>
                <a:miter lim="800000"/>
              </a:ln>
              <a:effectLst/>
            </p:spPr>
            <p:txBody>
              <a:bodyPr wrap="square" lIns="45718" tIns="45718" rIns="45718" bIns="45718" numCol="1" anchor="ctr">
                <a:noAutofit/>
              </a:bodyPr>
              <a:lstStyle/>
              <a:p>
                <a:pPr defTabSz="844550">
                  <a:lnSpc>
                    <a:spcPct val="90000"/>
                  </a:lnSpc>
                  <a:spcBef>
                    <a:spcPts val="1100"/>
                  </a:spcBef>
                  <a:defRPr sz="1900">
                    <a:solidFill>
                      <a:srgbClr val="FFFFFF"/>
                    </a:solidFill>
                    <a:latin typeface="+mn-lt"/>
                    <a:ea typeface="+mn-ea"/>
                    <a:cs typeface="+mn-cs"/>
                    <a:sym typeface="Calibri"/>
                  </a:defRPr>
                </a:pPr>
                <a:endParaRPr/>
              </a:p>
            </p:txBody>
          </p:sp>
          <p:sp>
            <p:nvSpPr>
              <p:cNvPr id="138" name="Students:"/>
              <p:cNvSpPr txBox="1"/>
              <p:nvPr/>
            </p:nvSpPr>
            <p:spPr>
              <a:xfrm>
                <a:off x="51443" y="335107"/>
                <a:ext cx="6797627" cy="383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defTabSz="844550">
                  <a:lnSpc>
                    <a:spcPct val="90000"/>
                  </a:lnSpc>
                  <a:spcBef>
                    <a:spcPts val="700"/>
                  </a:spcBef>
                  <a:defRPr sz="1900">
                    <a:solidFill>
                      <a:srgbClr val="FFFFFF"/>
                    </a:solidFill>
                    <a:latin typeface="+mn-lt"/>
                    <a:ea typeface="+mn-ea"/>
                    <a:cs typeface="+mn-cs"/>
                    <a:sym typeface="Calibri"/>
                  </a:defRPr>
                </a:lvl1pPr>
              </a:lstStyle>
              <a:p>
                <a:r>
                  <a:t>Students: </a:t>
                </a:r>
              </a:p>
            </p:txBody>
          </p:sp>
        </p:grpSp>
        <p:grpSp>
          <p:nvGrpSpPr>
            <p:cNvPr id="142" name="Group"/>
            <p:cNvGrpSpPr/>
            <p:nvPr/>
          </p:nvGrpSpPr>
          <p:grpSpPr>
            <a:xfrm>
              <a:off x="0" y="3325683"/>
              <a:ext cx="6900515" cy="1053844"/>
              <a:chOff x="0" y="0"/>
              <a:chExt cx="6900514" cy="1053842"/>
            </a:xfrm>
          </p:grpSpPr>
          <p:sp>
            <p:nvSpPr>
              <p:cNvPr id="140" name="Rounded Rectangle"/>
              <p:cNvSpPr/>
              <p:nvPr/>
            </p:nvSpPr>
            <p:spPr>
              <a:xfrm>
                <a:off x="0" y="0"/>
                <a:ext cx="6900515" cy="1053843"/>
              </a:xfrm>
              <a:prstGeom prst="roundRect">
                <a:avLst>
                  <a:gd name="adj" fmla="val 16667"/>
                </a:avLst>
              </a:prstGeom>
              <a:solidFill>
                <a:schemeClr val="accent6"/>
              </a:solidFill>
              <a:ln w="12700" cap="flat">
                <a:solidFill>
                  <a:srgbClr val="FFFFFF"/>
                </a:solidFill>
                <a:prstDash val="solid"/>
                <a:miter lim="800000"/>
              </a:ln>
              <a:effectLst/>
            </p:spPr>
            <p:txBody>
              <a:bodyPr wrap="square" lIns="45718" tIns="45718" rIns="45718" bIns="45718" numCol="1" anchor="ctr">
                <a:noAutofit/>
              </a:bodyPr>
              <a:lstStyle/>
              <a:p>
                <a:pPr defTabSz="844550">
                  <a:lnSpc>
                    <a:spcPct val="90000"/>
                  </a:lnSpc>
                  <a:spcBef>
                    <a:spcPts val="1100"/>
                  </a:spcBef>
                  <a:defRPr sz="1900">
                    <a:solidFill>
                      <a:srgbClr val="FFFFFF"/>
                    </a:solidFill>
                    <a:latin typeface="+mn-lt"/>
                    <a:ea typeface="+mn-ea"/>
                    <a:cs typeface="+mn-cs"/>
                    <a:sym typeface="Calibri"/>
                  </a:defRPr>
                </a:pPr>
                <a:endParaRPr/>
              </a:p>
            </p:txBody>
          </p:sp>
          <p:sp>
            <p:nvSpPr>
              <p:cNvPr id="141" name="Students represent the primary target audience for the application. They actively engage with the app's features and provide valuable recommendations for its improvement."/>
              <p:cNvSpPr txBox="1"/>
              <p:nvPr/>
            </p:nvSpPr>
            <p:spPr>
              <a:xfrm>
                <a:off x="51443" y="66892"/>
                <a:ext cx="6797627" cy="9200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388" tIns="72388" rIns="72388" bIns="72388" numCol="1" anchor="ctr">
                <a:spAutoFit/>
              </a:bodyPr>
              <a:lstStyle>
                <a:lvl1pPr defTabSz="844550">
                  <a:lnSpc>
                    <a:spcPct val="90000"/>
                  </a:lnSpc>
                  <a:spcBef>
                    <a:spcPts val="700"/>
                  </a:spcBef>
                  <a:defRPr sz="1900">
                    <a:solidFill>
                      <a:srgbClr val="FFFFFF"/>
                    </a:solidFill>
                    <a:latin typeface="+mn-lt"/>
                    <a:ea typeface="+mn-ea"/>
                    <a:cs typeface="+mn-cs"/>
                    <a:sym typeface="Calibri"/>
                  </a:defRPr>
                </a:lvl1pPr>
              </a:lstStyle>
              <a:p>
                <a:r>
                  <a:t>Students represent the primary target audience for the application. They actively engage with the app's features and provide valuable recommendations for its improvement.</a:t>
                </a:r>
              </a:p>
            </p:txBody>
          </p:sp>
        </p:gr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22"/>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46" name="Title 1"/>
          <p:cNvSpPr txBox="1">
            <a:spLocks noGrp="1"/>
          </p:cNvSpPr>
          <p:nvPr>
            <p:ph type="title"/>
          </p:nvPr>
        </p:nvSpPr>
        <p:spPr>
          <a:xfrm>
            <a:off x="572491" y="238538"/>
            <a:ext cx="11018524" cy="1434418"/>
          </a:xfrm>
          <a:prstGeom prst="rect">
            <a:avLst/>
          </a:prstGeom>
        </p:spPr>
        <p:txBody>
          <a:bodyPr anchor="b"/>
          <a:lstStyle>
            <a:lvl1pPr>
              <a:defRPr sz="5400"/>
            </a:lvl1pPr>
          </a:lstStyle>
          <a:p>
            <a:r>
              <a:t>Functional Requirements</a:t>
            </a:r>
          </a:p>
        </p:txBody>
      </p:sp>
      <p:grpSp>
        <p:nvGrpSpPr>
          <p:cNvPr id="149" name="sketchy line"/>
          <p:cNvGrpSpPr/>
          <p:nvPr/>
        </p:nvGrpSpPr>
        <p:grpSpPr>
          <a:xfrm>
            <a:off x="572330" y="1655804"/>
            <a:ext cx="10972992" cy="59619"/>
            <a:chOff x="0" y="0"/>
            <a:chExt cx="10972991" cy="59618"/>
          </a:xfrm>
        </p:grpSpPr>
        <p:sp>
          <p:nvSpPr>
            <p:cNvPr id="147" name="Shape"/>
            <p:cNvSpPr/>
            <p:nvPr/>
          </p:nvSpPr>
          <p:spPr>
            <a:xfrm>
              <a:off x="0" y="0"/>
              <a:ext cx="10972992" cy="59619"/>
            </a:xfrm>
            <a:custGeom>
              <a:avLst/>
              <a:gdLst/>
              <a:ahLst/>
              <a:cxnLst>
                <a:cxn ang="0">
                  <a:pos x="wd2" y="hd2"/>
                </a:cxn>
                <a:cxn ang="5400000">
                  <a:pos x="wd2" y="hd2"/>
                </a:cxn>
                <a:cxn ang="10800000">
                  <a:pos x="wd2" y="hd2"/>
                </a:cxn>
                <a:cxn ang="16200000">
                  <a:pos x="wd2" y="hd2"/>
                </a:cxn>
              </a:cxnLst>
              <a:rect l="0" t="0" r="r" b="b"/>
              <a:pathLst>
                <a:path w="21599" h="14271" extrusionOk="0">
                  <a:moveTo>
                    <a:pt x="1" y="6161"/>
                  </a:moveTo>
                  <a:cubicBezTo>
                    <a:pt x="324" y="1930"/>
                    <a:pt x="610" y="8534"/>
                    <a:pt x="919" y="6161"/>
                  </a:cubicBezTo>
                  <a:cubicBezTo>
                    <a:pt x="1228" y="3788"/>
                    <a:pt x="1298" y="2684"/>
                    <a:pt x="1621" y="6161"/>
                  </a:cubicBezTo>
                  <a:cubicBezTo>
                    <a:pt x="1943" y="9638"/>
                    <a:pt x="2176" y="2216"/>
                    <a:pt x="2539" y="6161"/>
                  </a:cubicBezTo>
                  <a:cubicBezTo>
                    <a:pt x="2901" y="10106"/>
                    <a:pt x="3334" y="12423"/>
                    <a:pt x="3888" y="6161"/>
                  </a:cubicBezTo>
                  <a:cubicBezTo>
                    <a:pt x="4443" y="-101"/>
                    <a:pt x="4795" y="11681"/>
                    <a:pt x="5454" y="6161"/>
                  </a:cubicBezTo>
                  <a:cubicBezTo>
                    <a:pt x="6113" y="641"/>
                    <a:pt x="6393" y="-4374"/>
                    <a:pt x="7236" y="6161"/>
                  </a:cubicBezTo>
                  <a:cubicBezTo>
                    <a:pt x="8079" y="16696"/>
                    <a:pt x="8427" y="7122"/>
                    <a:pt x="9018" y="6161"/>
                  </a:cubicBezTo>
                  <a:cubicBezTo>
                    <a:pt x="9609" y="5199"/>
                    <a:pt x="9885" y="3315"/>
                    <a:pt x="10152" y="6161"/>
                  </a:cubicBezTo>
                  <a:cubicBezTo>
                    <a:pt x="10419" y="9007"/>
                    <a:pt x="11030" y="1925"/>
                    <a:pt x="11718" y="6161"/>
                  </a:cubicBezTo>
                  <a:cubicBezTo>
                    <a:pt x="12405" y="10397"/>
                    <a:pt x="12506" y="3310"/>
                    <a:pt x="13067" y="6161"/>
                  </a:cubicBezTo>
                  <a:cubicBezTo>
                    <a:pt x="13629" y="9012"/>
                    <a:pt x="13884" y="11338"/>
                    <a:pt x="14201" y="6161"/>
                  </a:cubicBezTo>
                  <a:cubicBezTo>
                    <a:pt x="14519" y="983"/>
                    <a:pt x="15428" y="7091"/>
                    <a:pt x="15767" y="6161"/>
                  </a:cubicBezTo>
                  <a:cubicBezTo>
                    <a:pt x="16106" y="5231"/>
                    <a:pt x="16189" y="9993"/>
                    <a:pt x="16469" y="6161"/>
                  </a:cubicBezTo>
                  <a:cubicBezTo>
                    <a:pt x="16750" y="2329"/>
                    <a:pt x="17101" y="4792"/>
                    <a:pt x="17603" y="6161"/>
                  </a:cubicBezTo>
                  <a:cubicBezTo>
                    <a:pt x="18105" y="7530"/>
                    <a:pt x="18441" y="11063"/>
                    <a:pt x="18953" y="6161"/>
                  </a:cubicBezTo>
                  <a:cubicBezTo>
                    <a:pt x="19465" y="1259"/>
                    <a:pt x="20788" y="1195"/>
                    <a:pt x="21599" y="6161"/>
                  </a:cubicBezTo>
                  <a:cubicBezTo>
                    <a:pt x="21597" y="7531"/>
                    <a:pt x="21599" y="9152"/>
                    <a:pt x="21599" y="10538"/>
                  </a:cubicBezTo>
                  <a:cubicBezTo>
                    <a:pt x="21231" y="9162"/>
                    <a:pt x="20912" y="9520"/>
                    <a:pt x="20681" y="10538"/>
                  </a:cubicBezTo>
                  <a:cubicBezTo>
                    <a:pt x="20450" y="11557"/>
                    <a:pt x="20267" y="10974"/>
                    <a:pt x="19979" y="10538"/>
                  </a:cubicBezTo>
                  <a:cubicBezTo>
                    <a:pt x="19691" y="10103"/>
                    <a:pt x="19226" y="13077"/>
                    <a:pt x="18629" y="10538"/>
                  </a:cubicBezTo>
                  <a:cubicBezTo>
                    <a:pt x="18032" y="8000"/>
                    <a:pt x="18166" y="6797"/>
                    <a:pt x="17711" y="10538"/>
                  </a:cubicBezTo>
                  <a:cubicBezTo>
                    <a:pt x="17256" y="14280"/>
                    <a:pt x="16417" y="14506"/>
                    <a:pt x="15929" y="10538"/>
                  </a:cubicBezTo>
                  <a:cubicBezTo>
                    <a:pt x="15442" y="6571"/>
                    <a:pt x="15479" y="12721"/>
                    <a:pt x="15227" y="10538"/>
                  </a:cubicBezTo>
                  <a:cubicBezTo>
                    <a:pt x="14976" y="8356"/>
                    <a:pt x="14416" y="6271"/>
                    <a:pt x="13877" y="10538"/>
                  </a:cubicBezTo>
                  <a:cubicBezTo>
                    <a:pt x="13339" y="14806"/>
                    <a:pt x="13361" y="12913"/>
                    <a:pt x="13175" y="10538"/>
                  </a:cubicBezTo>
                  <a:cubicBezTo>
                    <a:pt x="12989" y="8164"/>
                    <a:pt x="12589" y="10736"/>
                    <a:pt x="12258" y="10538"/>
                  </a:cubicBezTo>
                  <a:cubicBezTo>
                    <a:pt x="11927" y="10341"/>
                    <a:pt x="11060" y="6422"/>
                    <a:pt x="10692" y="10538"/>
                  </a:cubicBezTo>
                  <a:cubicBezTo>
                    <a:pt x="10324" y="14655"/>
                    <a:pt x="9310" y="3851"/>
                    <a:pt x="8910" y="10538"/>
                  </a:cubicBezTo>
                  <a:cubicBezTo>
                    <a:pt x="8509" y="17226"/>
                    <a:pt x="8301" y="6342"/>
                    <a:pt x="7992" y="10538"/>
                  </a:cubicBezTo>
                  <a:cubicBezTo>
                    <a:pt x="7683" y="14735"/>
                    <a:pt x="6964" y="16238"/>
                    <a:pt x="6642" y="10538"/>
                  </a:cubicBezTo>
                  <a:cubicBezTo>
                    <a:pt x="6320" y="4839"/>
                    <a:pt x="6155" y="15529"/>
                    <a:pt x="5724" y="10538"/>
                  </a:cubicBezTo>
                  <a:cubicBezTo>
                    <a:pt x="5293" y="5548"/>
                    <a:pt x="4903" y="14323"/>
                    <a:pt x="4158" y="10538"/>
                  </a:cubicBezTo>
                  <a:cubicBezTo>
                    <a:pt x="3414" y="6754"/>
                    <a:pt x="3435" y="4420"/>
                    <a:pt x="3024" y="10538"/>
                  </a:cubicBezTo>
                  <a:cubicBezTo>
                    <a:pt x="2614" y="16657"/>
                    <a:pt x="2341" y="7701"/>
                    <a:pt x="2107" y="10538"/>
                  </a:cubicBezTo>
                  <a:cubicBezTo>
                    <a:pt x="1872" y="13376"/>
                    <a:pt x="1690" y="14224"/>
                    <a:pt x="1405" y="10538"/>
                  </a:cubicBezTo>
                  <a:cubicBezTo>
                    <a:pt x="1119" y="6853"/>
                    <a:pt x="493" y="7456"/>
                    <a:pt x="1" y="10538"/>
                  </a:cubicBezTo>
                  <a:cubicBezTo>
                    <a:pt x="2" y="9288"/>
                    <a:pt x="-1" y="8322"/>
                    <a:pt x="1" y="6161"/>
                  </a:cubicBezTo>
                  <a:close/>
                </a:path>
              </a:pathLst>
            </a:custGeom>
            <a:solidFill>
              <a:schemeClr val="accent2">
                <a:alpha val="75000"/>
              </a:schemeClr>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48" name="Shape"/>
            <p:cNvSpPr/>
            <p:nvPr/>
          </p:nvSpPr>
          <p:spPr>
            <a:xfrm>
              <a:off x="372" y="5460"/>
              <a:ext cx="10972594" cy="54132"/>
            </a:xfrm>
            <a:custGeom>
              <a:avLst/>
              <a:gdLst/>
              <a:ahLst/>
              <a:cxnLst>
                <a:cxn ang="0">
                  <a:pos x="wd2" y="hd2"/>
                </a:cxn>
                <a:cxn ang="5400000">
                  <a:pos x="wd2" y="hd2"/>
                </a:cxn>
                <a:cxn ang="10800000">
                  <a:pos x="wd2" y="hd2"/>
                </a:cxn>
                <a:cxn ang="16200000">
                  <a:pos x="wd2" y="hd2"/>
                </a:cxn>
              </a:cxnLst>
              <a:rect l="0" t="0" r="r" b="b"/>
              <a:pathLst>
                <a:path w="21599" h="12593" extrusionOk="0">
                  <a:moveTo>
                    <a:pt x="0" y="4718"/>
                  </a:moveTo>
                  <a:cubicBezTo>
                    <a:pt x="326" y="4284"/>
                    <a:pt x="371" y="7919"/>
                    <a:pt x="702" y="4718"/>
                  </a:cubicBezTo>
                  <a:cubicBezTo>
                    <a:pt x="1032" y="1518"/>
                    <a:pt x="1446" y="6794"/>
                    <a:pt x="2051" y="4718"/>
                  </a:cubicBezTo>
                  <a:cubicBezTo>
                    <a:pt x="2657" y="2643"/>
                    <a:pt x="3141" y="-1404"/>
                    <a:pt x="3833" y="4718"/>
                  </a:cubicBezTo>
                  <a:cubicBezTo>
                    <a:pt x="4526" y="10841"/>
                    <a:pt x="4513" y="176"/>
                    <a:pt x="5183" y="4718"/>
                  </a:cubicBezTo>
                  <a:cubicBezTo>
                    <a:pt x="5854" y="9261"/>
                    <a:pt x="5624" y="7225"/>
                    <a:pt x="5885" y="4718"/>
                  </a:cubicBezTo>
                  <a:cubicBezTo>
                    <a:pt x="6147" y="2212"/>
                    <a:pt x="6612" y="6392"/>
                    <a:pt x="6803" y="4718"/>
                  </a:cubicBezTo>
                  <a:cubicBezTo>
                    <a:pt x="6994" y="3045"/>
                    <a:pt x="8142" y="5907"/>
                    <a:pt x="8585" y="4718"/>
                  </a:cubicBezTo>
                  <a:cubicBezTo>
                    <a:pt x="9029" y="3530"/>
                    <a:pt x="9827" y="-5276"/>
                    <a:pt x="10367" y="4718"/>
                  </a:cubicBezTo>
                  <a:cubicBezTo>
                    <a:pt x="10908" y="14713"/>
                    <a:pt x="11580" y="3920"/>
                    <a:pt x="12149" y="4718"/>
                  </a:cubicBezTo>
                  <a:cubicBezTo>
                    <a:pt x="12719" y="5516"/>
                    <a:pt x="12661" y="6274"/>
                    <a:pt x="12851" y="4718"/>
                  </a:cubicBezTo>
                  <a:cubicBezTo>
                    <a:pt x="13042" y="3162"/>
                    <a:pt x="13615" y="4617"/>
                    <a:pt x="14201" y="4718"/>
                  </a:cubicBezTo>
                  <a:cubicBezTo>
                    <a:pt x="14787" y="4820"/>
                    <a:pt x="15011" y="3111"/>
                    <a:pt x="15335" y="4718"/>
                  </a:cubicBezTo>
                  <a:cubicBezTo>
                    <a:pt x="15659" y="6326"/>
                    <a:pt x="15843" y="8280"/>
                    <a:pt x="16037" y="4718"/>
                  </a:cubicBezTo>
                  <a:cubicBezTo>
                    <a:pt x="16231" y="1157"/>
                    <a:pt x="17018" y="1988"/>
                    <a:pt x="17819" y="4718"/>
                  </a:cubicBezTo>
                  <a:cubicBezTo>
                    <a:pt x="18620" y="7448"/>
                    <a:pt x="18347" y="6670"/>
                    <a:pt x="18521" y="4718"/>
                  </a:cubicBezTo>
                  <a:cubicBezTo>
                    <a:pt x="18695" y="2767"/>
                    <a:pt x="18984" y="6668"/>
                    <a:pt x="19223" y="4718"/>
                  </a:cubicBezTo>
                  <a:cubicBezTo>
                    <a:pt x="19462" y="2769"/>
                    <a:pt x="19891" y="1772"/>
                    <a:pt x="20357" y="4718"/>
                  </a:cubicBezTo>
                  <a:cubicBezTo>
                    <a:pt x="20823" y="7664"/>
                    <a:pt x="21206" y="3372"/>
                    <a:pt x="21599" y="4718"/>
                  </a:cubicBezTo>
                  <a:cubicBezTo>
                    <a:pt x="21598" y="6770"/>
                    <a:pt x="21598" y="7934"/>
                    <a:pt x="21599" y="8973"/>
                  </a:cubicBezTo>
                  <a:cubicBezTo>
                    <a:pt x="20843" y="12070"/>
                    <a:pt x="20754" y="1764"/>
                    <a:pt x="20033" y="8973"/>
                  </a:cubicBezTo>
                  <a:cubicBezTo>
                    <a:pt x="19312" y="16182"/>
                    <a:pt x="19678" y="10689"/>
                    <a:pt x="19331" y="8973"/>
                  </a:cubicBezTo>
                  <a:cubicBezTo>
                    <a:pt x="18984" y="7257"/>
                    <a:pt x="18910" y="12077"/>
                    <a:pt x="18629" y="8973"/>
                  </a:cubicBezTo>
                  <a:cubicBezTo>
                    <a:pt x="18348" y="5869"/>
                    <a:pt x="17940" y="11451"/>
                    <a:pt x="17279" y="8973"/>
                  </a:cubicBezTo>
                  <a:cubicBezTo>
                    <a:pt x="16618" y="6495"/>
                    <a:pt x="16918" y="4948"/>
                    <a:pt x="16577" y="8973"/>
                  </a:cubicBezTo>
                  <a:cubicBezTo>
                    <a:pt x="16236" y="12998"/>
                    <a:pt x="15608" y="13460"/>
                    <a:pt x="15227" y="8973"/>
                  </a:cubicBezTo>
                  <a:cubicBezTo>
                    <a:pt x="14846" y="4486"/>
                    <a:pt x="14276" y="12595"/>
                    <a:pt x="13661" y="8973"/>
                  </a:cubicBezTo>
                  <a:cubicBezTo>
                    <a:pt x="13047" y="5351"/>
                    <a:pt x="12851" y="15976"/>
                    <a:pt x="12311" y="8973"/>
                  </a:cubicBezTo>
                  <a:cubicBezTo>
                    <a:pt x="11772" y="1970"/>
                    <a:pt x="11211" y="3848"/>
                    <a:pt x="10745" y="8973"/>
                  </a:cubicBezTo>
                  <a:cubicBezTo>
                    <a:pt x="10279" y="14098"/>
                    <a:pt x="9863" y="9161"/>
                    <a:pt x="9179" y="8973"/>
                  </a:cubicBezTo>
                  <a:cubicBezTo>
                    <a:pt x="8496" y="8785"/>
                    <a:pt x="8711" y="5092"/>
                    <a:pt x="8477" y="8973"/>
                  </a:cubicBezTo>
                  <a:cubicBezTo>
                    <a:pt x="8244" y="12854"/>
                    <a:pt x="7758" y="6459"/>
                    <a:pt x="7559" y="8973"/>
                  </a:cubicBezTo>
                  <a:cubicBezTo>
                    <a:pt x="7360" y="11487"/>
                    <a:pt x="6697" y="8823"/>
                    <a:pt x="6425" y="8973"/>
                  </a:cubicBezTo>
                  <a:cubicBezTo>
                    <a:pt x="6154" y="9124"/>
                    <a:pt x="5465" y="7041"/>
                    <a:pt x="5075" y="8973"/>
                  </a:cubicBezTo>
                  <a:cubicBezTo>
                    <a:pt x="4685" y="10905"/>
                    <a:pt x="3758" y="10725"/>
                    <a:pt x="3293" y="8973"/>
                  </a:cubicBezTo>
                  <a:cubicBezTo>
                    <a:pt x="2829" y="7221"/>
                    <a:pt x="2226" y="16324"/>
                    <a:pt x="1727" y="8973"/>
                  </a:cubicBezTo>
                  <a:cubicBezTo>
                    <a:pt x="1229" y="1622"/>
                    <a:pt x="407" y="5229"/>
                    <a:pt x="0" y="8973"/>
                  </a:cubicBezTo>
                  <a:cubicBezTo>
                    <a:pt x="0" y="7197"/>
                    <a:pt x="-1" y="5662"/>
                    <a:pt x="0" y="4718"/>
                  </a:cubicBezTo>
                  <a:close/>
                </a:path>
              </a:pathLst>
            </a:custGeom>
            <a:noFill/>
            <a:ln w="44450" cap="rnd">
              <a:solidFill>
                <a:schemeClr val="accent2">
                  <a:alpha val="75000"/>
                </a:schemeClr>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sp>
        <p:nvSpPr>
          <p:cNvPr id="150" name="Content Placeholder 2"/>
          <p:cNvSpPr txBox="1">
            <a:spLocks noGrp="1"/>
          </p:cNvSpPr>
          <p:nvPr>
            <p:ph type="body" sz="half" idx="1"/>
          </p:nvPr>
        </p:nvSpPr>
        <p:spPr>
          <a:xfrm>
            <a:off x="572492" y="2071315"/>
            <a:ext cx="6713554" cy="4119173"/>
          </a:xfrm>
          <a:prstGeom prst="rect">
            <a:avLst/>
          </a:prstGeom>
        </p:spPr>
        <p:txBody>
          <a:bodyPr/>
          <a:lstStyle/>
          <a:p>
            <a:pPr marL="0" indent="0">
              <a:buSzTx/>
              <a:buNone/>
              <a:defRPr sz="1200" b="1"/>
            </a:pPr>
            <a:r>
              <a:t>Authentication and Registration</a:t>
            </a:r>
          </a:p>
          <a:p>
            <a:pPr marL="685800" lvl="1" indent="-228600">
              <a:spcBef>
                <a:spcPts val="500"/>
              </a:spcBef>
              <a:defRPr sz="1200"/>
            </a:pPr>
            <a:r>
              <a:t>Supports login with username/password and Single Sign-On (SSO), offering flexible authentication options.</a:t>
            </a:r>
          </a:p>
          <a:p>
            <a:pPr marL="685800" lvl="1" indent="-228600">
              <a:spcBef>
                <a:spcPts val="500"/>
              </a:spcBef>
              <a:defRPr sz="1200"/>
            </a:pPr>
            <a:r>
              <a:t>Registration involves creating profiles linked to IIT hawk email, ensuring a secure and personalized experience.</a:t>
            </a:r>
          </a:p>
          <a:p>
            <a:pPr marL="0" indent="0">
              <a:buSzTx/>
              <a:buNone/>
              <a:defRPr sz="1200" b="1"/>
            </a:pPr>
            <a:r>
              <a:t>Task Management</a:t>
            </a:r>
          </a:p>
          <a:p>
            <a:pPr marL="685800" lvl="1" indent="-228600">
              <a:spcBef>
                <a:spcPts val="500"/>
              </a:spcBef>
              <a:defRPr sz="1200"/>
            </a:pPr>
            <a:r>
              <a:t>Integrates with the blackboard calendar for setting academic goals, managing tasks, and receiving deadline reminders.</a:t>
            </a:r>
          </a:p>
          <a:p>
            <a:pPr marL="685800" lvl="1" indent="-228600">
              <a:spcBef>
                <a:spcPts val="500"/>
              </a:spcBef>
              <a:defRPr sz="1200"/>
            </a:pPr>
            <a:r>
              <a:t>Allows users to add notes to tasks, aiding in effective time organization and priority setting.</a:t>
            </a:r>
          </a:p>
          <a:p>
            <a:pPr marL="0" indent="0">
              <a:buSzTx/>
              <a:buNone/>
              <a:defRPr sz="1200" b="1"/>
            </a:pPr>
            <a:r>
              <a:t>Health Management</a:t>
            </a:r>
          </a:p>
          <a:p>
            <a:pPr marL="685800" lvl="1" indent="-228600">
              <a:spcBef>
                <a:spcPts val="500"/>
              </a:spcBef>
              <a:defRPr sz="1200"/>
            </a:pPr>
            <a:r>
              <a:t>Activates during specific activities like studying, providing reminders for breaks and managing eye strain.</a:t>
            </a:r>
          </a:p>
          <a:p>
            <a:pPr marL="685800" lvl="1" indent="-228600">
              <a:spcBef>
                <a:spcPts val="500"/>
              </a:spcBef>
              <a:defRPr sz="1200"/>
            </a:pPr>
            <a:r>
              <a:t>Enhances overall well-being by encouraging healthy habits during intense academic activities.</a:t>
            </a:r>
          </a:p>
          <a:p>
            <a:pPr marL="0" indent="0">
              <a:buSzTx/>
              <a:buNone/>
              <a:defRPr sz="1200" b="1"/>
            </a:pPr>
            <a:r>
              <a:t>User Management</a:t>
            </a:r>
          </a:p>
          <a:p>
            <a:pPr marL="685800" lvl="1" indent="-228600">
              <a:spcBef>
                <a:spcPts val="500"/>
              </a:spcBef>
              <a:defRPr sz="1200">
                <a:latin typeface="Arial"/>
                <a:ea typeface="Arial"/>
                <a:cs typeface="Arial"/>
                <a:sym typeface="Arial"/>
              </a:defRPr>
            </a:pPr>
            <a:r>
              <a:t>Includes comprehensive account management, password reset, and robust user authentication features.</a:t>
            </a:r>
            <a:endParaRPr sz="2400"/>
          </a:p>
          <a:p>
            <a:pPr marL="685800" lvl="1" indent="-228600">
              <a:spcBef>
                <a:spcPts val="500"/>
              </a:spcBef>
              <a:defRPr sz="1200">
                <a:latin typeface="Arial"/>
                <a:ea typeface="Arial"/>
                <a:cs typeface="Arial"/>
                <a:sym typeface="Arial"/>
              </a:defRPr>
            </a:pPr>
            <a:r>
              <a:t>Tracks user activity for audit purposes and enables feedback provision on services.</a:t>
            </a:r>
          </a:p>
        </p:txBody>
      </p:sp>
      <p:pic>
        <p:nvPicPr>
          <p:cNvPr id="151" name="Picture 4" descr="Picture 4"/>
          <p:cNvPicPr>
            <a:picLocks noChangeAspect="1"/>
          </p:cNvPicPr>
          <p:nvPr/>
        </p:nvPicPr>
        <p:blipFill>
          <a:blip r:embed="rId2"/>
          <a:srcRect l="32686" r="3097" b="1"/>
          <a:stretch>
            <a:fillRect/>
          </a:stretch>
        </p:blipFill>
        <p:spPr>
          <a:xfrm>
            <a:off x="7675656" y="2093975"/>
            <a:ext cx="3941067" cy="409651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xfrm>
            <a:off x="838200" y="365125"/>
            <a:ext cx="10515600" cy="1325563"/>
          </a:xfrm>
          <a:prstGeom prst="rect">
            <a:avLst/>
          </a:prstGeom>
        </p:spPr>
        <p:txBody>
          <a:bodyPr/>
          <a:lstStyle/>
          <a:p>
            <a:r>
              <a:t>Context Model</a:t>
            </a:r>
          </a:p>
        </p:txBody>
      </p:sp>
      <p:pic>
        <p:nvPicPr>
          <p:cNvPr id="154" name="Content Placeholder 3" descr="Content Placeholder 3"/>
          <p:cNvPicPr>
            <a:picLocks noChangeAspect="1"/>
          </p:cNvPicPr>
          <p:nvPr/>
        </p:nvPicPr>
        <p:blipFill>
          <a:blip r:embed="rId2"/>
          <a:stretch>
            <a:fillRect/>
          </a:stretch>
        </p:blipFill>
        <p:spPr>
          <a:xfrm>
            <a:off x="2855029" y="1825625"/>
            <a:ext cx="6481940" cy="435133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8"/>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57" name="Title 1"/>
          <p:cNvSpPr txBox="1">
            <a:spLocks noGrp="1"/>
          </p:cNvSpPr>
          <p:nvPr>
            <p:ph type="title"/>
          </p:nvPr>
        </p:nvSpPr>
        <p:spPr>
          <a:xfrm>
            <a:off x="634998" y="640821"/>
            <a:ext cx="3418663" cy="5583151"/>
          </a:xfrm>
          <a:prstGeom prst="rect">
            <a:avLst/>
          </a:prstGeom>
        </p:spPr>
        <p:txBody>
          <a:bodyPr/>
          <a:lstStyle>
            <a:lvl1pPr>
              <a:defRPr sz="5400"/>
            </a:lvl1pPr>
          </a:lstStyle>
          <a:p>
            <a:r>
              <a:t>Context Model</a:t>
            </a:r>
          </a:p>
        </p:txBody>
      </p:sp>
      <p:grpSp>
        <p:nvGrpSpPr>
          <p:cNvPr id="160" name="sketch line"/>
          <p:cNvGrpSpPr/>
          <p:nvPr/>
        </p:nvGrpSpPr>
        <p:grpSpPr>
          <a:xfrm>
            <a:off x="4311021" y="766417"/>
            <a:ext cx="47076" cy="5410999"/>
            <a:chOff x="0" y="26"/>
            <a:chExt cx="47075" cy="5410997"/>
          </a:xfrm>
        </p:grpSpPr>
        <p:sp>
          <p:nvSpPr>
            <p:cNvPr id="158" name="Shape"/>
            <p:cNvSpPr/>
            <p:nvPr/>
          </p:nvSpPr>
          <p:spPr>
            <a:xfrm rot="5400000">
              <a:off x="-2682097" y="2682122"/>
              <a:ext cx="5410547" cy="46355"/>
            </a:xfrm>
            <a:custGeom>
              <a:avLst/>
              <a:gdLst/>
              <a:ahLst/>
              <a:cxnLst>
                <a:cxn ang="0">
                  <a:pos x="wd2" y="hd2"/>
                </a:cxn>
                <a:cxn ang="5400000">
                  <a:pos x="wd2" y="hd2"/>
                </a:cxn>
                <a:cxn ang="10800000">
                  <a:pos x="wd2" y="hd2"/>
                </a:cxn>
                <a:cxn ang="16200000">
                  <a:pos x="wd2" y="hd2"/>
                </a:cxn>
              </a:cxnLst>
              <a:rect l="0" t="0" r="r" b="b"/>
              <a:pathLst>
                <a:path w="21599" h="13392"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sp>
          <p:nvSpPr>
            <p:cNvPr id="159" name="Shape"/>
            <p:cNvSpPr/>
            <p:nvPr/>
          </p:nvSpPr>
          <p:spPr>
            <a:xfrm rot="5400000">
              <a:off x="-2678564" y="2685386"/>
              <a:ext cx="5410807" cy="40471"/>
            </a:xfrm>
            <a:custGeom>
              <a:avLst/>
              <a:gdLst/>
              <a:ahLst/>
              <a:cxnLst>
                <a:cxn ang="0">
                  <a:pos x="wd2" y="hd2"/>
                </a:cxn>
                <a:cxn ang="5400000">
                  <a:pos x="wd2" y="hd2"/>
                </a:cxn>
                <a:cxn ang="10800000">
                  <a:pos x="wd2" y="hd2"/>
                </a:cxn>
                <a:cxn ang="16200000">
                  <a:pos x="wd2" y="hd2"/>
                </a:cxn>
              </a:cxnLst>
              <a:rect l="0" t="0" r="r" b="b"/>
              <a:pathLst>
                <a:path w="21598" h="11425"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endParaRPr/>
            </a:p>
          </p:txBody>
        </p:sp>
      </p:grpSp>
      <p:grpSp>
        <p:nvGrpSpPr>
          <p:cNvPr id="191" name="Content Placeholder 2"/>
          <p:cNvGrpSpPr/>
          <p:nvPr/>
        </p:nvGrpSpPr>
        <p:grpSpPr>
          <a:xfrm>
            <a:off x="4648017" y="641496"/>
            <a:ext cx="6900514" cy="5508415"/>
            <a:chOff x="0" y="0"/>
            <a:chExt cx="6900513" cy="5508414"/>
          </a:xfrm>
        </p:grpSpPr>
        <p:sp>
          <p:nvSpPr>
            <p:cNvPr id="161" name="Line"/>
            <p:cNvSpPr/>
            <p:nvPr/>
          </p:nvSpPr>
          <p:spPr>
            <a:xfrm>
              <a:off x="0" y="0"/>
              <a:ext cx="6900514"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endParaRPr/>
            </a:p>
          </p:txBody>
        </p:sp>
        <p:sp>
          <p:nvSpPr>
            <p:cNvPr id="162" name="Database"/>
            <p:cNvSpPr txBox="1"/>
            <p:nvPr/>
          </p:nvSpPr>
          <p:spPr>
            <a:xfrm>
              <a:off x="0" y="0"/>
              <a:ext cx="1380104" cy="348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8" tIns="64768" rIns="64768" bIns="64768" numCol="1" anchor="t">
              <a:spAutoFit/>
            </a:bodyPr>
            <a:lstStyle>
              <a:lvl1pPr defTabSz="755650">
                <a:lnSpc>
                  <a:spcPct val="90000"/>
                </a:lnSpc>
                <a:spcBef>
                  <a:spcPts val="700"/>
                </a:spcBef>
                <a:defRPr sz="1700" b="1">
                  <a:latin typeface="+mn-lt"/>
                  <a:ea typeface="+mn-ea"/>
                  <a:cs typeface="+mn-cs"/>
                  <a:sym typeface="Calibri"/>
                </a:defRPr>
              </a:lvl1pPr>
            </a:lstStyle>
            <a:p>
              <a:r>
                <a:t>Database</a:t>
              </a:r>
            </a:p>
          </p:txBody>
        </p:sp>
        <p:sp>
          <p:nvSpPr>
            <p:cNvPr id="163" name="Serves as a secure repository for user information, including academic records, preferences, and hobbies."/>
            <p:cNvSpPr txBox="1"/>
            <p:nvPr/>
          </p:nvSpPr>
          <p:spPr>
            <a:xfrm>
              <a:off x="1483610" y="25727"/>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Serves as a secure repository for user information, including academic records, preferences, and hobbies.</a:t>
              </a:r>
            </a:p>
          </p:txBody>
        </p:sp>
        <p:sp>
          <p:nvSpPr>
            <p:cNvPr id="164" name="Line"/>
            <p:cNvSpPr/>
            <p:nvPr/>
          </p:nvSpPr>
          <p:spPr>
            <a:xfrm>
              <a:off x="1380102" y="540291"/>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65" name="Implements robust data security measures to ensure user privacy and confidentiality."/>
            <p:cNvSpPr txBox="1"/>
            <p:nvPr/>
          </p:nvSpPr>
          <p:spPr>
            <a:xfrm>
              <a:off x="1483610" y="566018"/>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Implements robust data security measures to ensure user privacy and confidentiality.</a:t>
              </a:r>
            </a:p>
          </p:txBody>
        </p:sp>
        <p:sp>
          <p:nvSpPr>
            <p:cNvPr id="166" name="Line"/>
            <p:cNvSpPr/>
            <p:nvPr/>
          </p:nvSpPr>
          <p:spPr>
            <a:xfrm>
              <a:off x="1380102" y="1080581"/>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67" name="Line"/>
            <p:cNvSpPr/>
            <p:nvPr/>
          </p:nvSpPr>
          <p:spPr>
            <a:xfrm>
              <a:off x="0" y="1106958"/>
              <a:ext cx="6900514" cy="2"/>
            </a:xfrm>
            <a:prstGeom prst="line">
              <a:avLst/>
            </a:prstGeom>
            <a:solidFill>
              <a:schemeClr val="accent3"/>
            </a:solidFill>
            <a:ln w="12700" cap="flat">
              <a:solidFill>
                <a:schemeClr val="accent3"/>
              </a:solidFill>
              <a:prstDash val="solid"/>
              <a:miter lim="800000"/>
            </a:ln>
            <a:effectLst/>
          </p:spPr>
          <p:txBody>
            <a:bodyPr wrap="square" lIns="45718" tIns="45718" rIns="45718" bIns="45718" numCol="1" anchor="t">
              <a:noAutofit/>
            </a:bodyPr>
            <a:lstStyle/>
            <a:p>
              <a:endParaRPr/>
            </a:p>
          </p:txBody>
        </p:sp>
        <p:sp>
          <p:nvSpPr>
            <p:cNvPr id="168" name="Feedback Mechanism"/>
            <p:cNvSpPr txBox="1"/>
            <p:nvPr/>
          </p:nvSpPr>
          <p:spPr>
            <a:xfrm>
              <a:off x="0" y="1106958"/>
              <a:ext cx="1380104" cy="5933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8" tIns="64768" rIns="64768" bIns="64768" numCol="1" anchor="t">
              <a:spAutoFit/>
            </a:bodyPr>
            <a:lstStyle>
              <a:lvl1pPr defTabSz="755650">
                <a:lnSpc>
                  <a:spcPct val="90000"/>
                </a:lnSpc>
                <a:spcBef>
                  <a:spcPts val="700"/>
                </a:spcBef>
                <a:defRPr sz="1700" b="1">
                  <a:latin typeface="+mn-lt"/>
                  <a:ea typeface="+mn-ea"/>
                  <a:cs typeface="+mn-cs"/>
                  <a:sym typeface="Calibri"/>
                </a:defRPr>
              </a:lvl1pPr>
            </a:lstStyle>
            <a:p>
              <a:r>
                <a:t>Feedback Mechanism</a:t>
              </a:r>
            </a:p>
          </p:txBody>
        </p:sp>
        <p:sp>
          <p:nvSpPr>
            <p:cNvPr id="169" name="Facilitates user engagement and participation for continuous improvement of the app."/>
            <p:cNvSpPr txBox="1"/>
            <p:nvPr/>
          </p:nvSpPr>
          <p:spPr>
            <a:xfrm>
              <a:off x="1483610" y="1132685"/>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Facilitates user engagement and participation for continuous improvement of the app.</a:t>
              </a:r>
            </a:p>
          </p:txBody>
        </p:sp>
        <p:sp>
          <p:nvSpPr>
            <p:cNvPr id="170" name="Line"/>
            <p:cNvSpPr/>
            <p:nvPr/>
          </p:nvSpPr>
          <p:spPr>
            <a:xfrm>
              <a:off x="1380102" y="1647249"/>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71" name="Provides a vital channel for users to express their ideas, feedback, and concerns."/>
            <p:cNvSpPr txBox="1"/>
            <p:nvPr/>
          </p:nvSpPr>
          <p:spPr>
            <a:xfrm>
              <a:off x="1483610" y="1672976"/>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Provides a vital channel for users to express their ideas, feedback, and concerns.</a:t>
              </a:r>
            </a:p>
          </p:txBody>
        </p:sp>
        <p:sp>
          <p:nvSpPr>
            <p:cNvPr id="172" name="Line"/>
            <p:cNvSpPr/>
            <p:nvPr/>
          </p:nvSpPr>
          <p:spPr>
            <a:xfrm>
              <a:off x="1380102" y="2187538"/>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73" name="Line"/>
            <p:cNvSpPr/>
            <p:nvPr/>
          </p:nvSpPr>
          <p:spPr>
            <a:xfrm>
              <a:off x="0" y="2213916"/>
              <a:ext cx="6900514" cy="2"/>
            </a:xfrm>
            <a:prstGeom prst="line">
              <a:avLst/>
            </a:prstGeom>
            <a:solidFill>
              <a:schemeClr val="accent4"/>
            </a:solidFill>
            <a:ln w="12700" cap="flat">
              <a:solidFill>
                <a:schemeClr val="accent4"/>
              </a:solidFill>
              <a:prstDash val="solid"/>
              <a:miter lim="800000"/>
            </a:ln>
            <a:effectLst/>
          </p:spPr>
          <p:txBody>
            <a:bodyPr wrap="square" lIns="45718" tIns="45718" rIns="45718" bIns="45718" numCol="1" anchor="t">
              <a:noAutofit/>
            </a:bodyPr>
            <a:lstStyle/>
            <a:p>
              <a:endParaRPr/>
            </a:p>
          </p:txBody>
        </p:sp>
        <p:sp>
          <p:nvSpPr>
            <p:cNvPr id="174" name="Calendar"/>
            <p:cNvSpPr txBox="1"/>
            <p:nvPr/>
          </p:nvSpPr>
          <p:spPr>
            <a:xfrm>
              <a:off x="0" y="2213916"/>
              <a:ext cx="1380104" cy="348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8" tIns="64768" rIns="64768" bIns="64768" numCol="1" anchor="t">
              <a:spAutoFit/>
            </a:bodyPr>
            <a:lstStyle>
              <a:lvl1pPr defTabSz="755650">
                <a:lnSpc>
                  <a:spcPct val="90000"/>
                </a:lnSpc>
                <a:spcBef>
                  <a:spcPts val="700"/>
                </a:spcBef>
                <a:defRPr sz="1700" b="1">
                  <a:latin typeface="+mn-lt"/>
                  <a:ea typeface="+mn-ea"/>
                  <a:cs typeface="+mn-cs"/>
                  <a:sym typeface="Calibri"/>
                </a:defRPr>
              </a:lvl1pPr>
            </a:lstStyle>
            <a:p>
              <a:r>
                <a:t>Calendar</a:t>
              </a:r>
            </a:p>
          </p:txBody>
        </p:sp>
        <p:sp>
          <p:nvSpPr>
            <p:cNvPr id="175" name="Integrates with the student's calendar to manage class and event schedules."/>
            <p:cNvSpPr txBox="1"/>
            <p:nvPr/>
          </p:nvSpPr>
          <p:spPr>
            <a:xfrm>
              <a:off x="1483610" y="2239644"/>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Integrates with the student's calendar to manage class and event schedules.</a:t>
              </a:r>
            </a:p>
          </p:txBody>
        </p:sp>
        <p:sp>
          <p:nvSpPr>
            <p:cNvPr id="176" name="Line"/>
            <p:cNvSpPr/>
            <p:nvPr/>
          </p:nvSpPr>
          <p:spPr>
            <a:xfrm>
              <a:off x="1380102" y="2754207"/>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77" name="Essential for organizing academic and personal commitments."/>
            <p:cNvSpPr txBox="1"/>
            <p:nvPr/>
          </p:nvSpPr>
          <p:spPr>
            <a:xfrm>
              <a:off x="1483610" y="2779934"/>
              <a:ext cx="5416903" cy="296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Essential for organizing academic and personal commitments.</a:t>
              </a:r>
            </a:p>
          </p:txBody>
        </p:sp>
        <p:sp>
          <p:nvSpPr>
            <p:cNvPr id="178" name="Line"/>
            <p:cNvSpPr/>
            <p:nvPr/>
          </p:nvSpPr>
          <p:spPr>
            <a:xfrm>
              <a:off x="1380102" y="3294496"/>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79" name="Line"/>
            <p:cNvSpPr/>
            <p:nvPr/>
          </p:nvSpPr>
          <p:spPr>
            <a:xfrm>
              <a:off x="0" y="3320873"/>
              <a:ext cx="6900514" cy="2"/>
            </a:xfrm>
            <a:prstGeom prst="line">
              <a:avLst/>
            </a:prstGeom>
            <a:solidFill>
              <a:schemeClr val="accent5"/>
            </a:solidFill>
            <a:ln w="12700" cap="flat">
              <a:solidFill>
                <a:schemeClr val="accent5"/>
              </a:solidFill>
              <a:prstDash val="solid"/>
              <a:miter lim="800000"/>
            </a:ln>
            <a:effectLst/>
          </p:spPr>
          <p:txBody>
            <a:bodyPr wrap="square" lIns="45718" tIns="45718" rIns="45718" bIns="45718" numCol="1" anchor="t">
              <a:noAutofit/>
            </a:bodyPr>
            <a:lstStyle/>
            <a:p>
              <a:endParaRPr/>
            </a:p>
          </p:txBody>
        </p:sp>
        <p:sp>
          <p:nvSpPr>
            <p:cNvPr id="180" name="Notification Services"/>
            <p:cNvSpPr txBox="1"/>
            <p:nvPr/>
          </p:nvSpPr>
          <p:spPr>
            <a:xfrm>
              <a:off x="0" y="3320873"/>
              <a:ext cx="1380104" cy="5933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8" tIns="64768" rIns="64768" bIns="64768" numCol="1" anchor="t">
              <a:spAutoFit/>
            </a:bodyPr>
            <a:lstStyle>
              <a:lvl1pPr defTabSz="755650">
                <a:lnSpc>
                  <a:spcPct val="90000"/>
                </a:lnSpc>
                <a:spcBef>
                  <a:spcPts val="700"/>
                </a:spcBef>
                <a:defRPr sz="1700" b="1">
                  <a:latin typeface="+mn-lt"/>
                  <a:ea typeface="+mn-ea"/>
                  <a:cs typeface="+mn-cs"/>
                  <a:sym typeface="Calibri"/>
                </a:defRPr>
              </a:lvl1pPr>
            </a:lstStyle>
            <a:p>
              <a:r>
                <a:t>Notification Services</a:t>
              </a:r>
            </a:p>
          </p:txBody>
        </p:sp>
        <p:sp>
          <p:nvSpPr>
            <p:cNvPr id="181" name="Delivers timely updates about deadlines, campus events, and important notices."/>
            <p:cNvSpPr txBox="1"/>
            <p:nvPr/>
          </p:nvSpPr>
          <p:spPr>
            <a:xfrm>
              <a:off x="1483610" y="3346601"/>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Delivers timely updates about deadlines, campus events, and important notices.</a:t>
              </a:r>
            </a:p>
          </p:txBody>
        </p:sp>
        <p:sp>
          <p:nvSpPr>
            <p:cNvPr id="182" name="Line"/>
            <p:cNvSpPr/>
            <p:nvPr/>
          </p:nvSpPr>
          <p:spPr>
            <a:xfrm>
              <a:off x="1380102" y="3861164"/>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83" name="Balances effective communication with users without overwhelming them with information."/>
            <p:cNvSpPr txBox="1"/>
            <p:nvPr/>
          </p:nvSpPr>
          <p:spPr>
            <a:xfrm>
              <a:off x="1483610" y="3886892"/>
              <a:ext cx="5416903" cy="5057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Balances effective communication with users without overwhelming them with information.</a:t>
              </a:r>
            </a:p>
          </p:txBody>
        </p:sp>
        <p:sp>
          <p:nvSpPr>
            <p:cNvPr id="184" name="Line"/>
            <p:cNvSpPr/>
            <p:nvPr/>
          </p:nvSpPr>
          <p:spPr>
            <a:xfrm>
              <a:off x="1380102" y="4401454"/>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85" name="Line"/>
            <p:cNvSpPr/>
            <p:nvPr/>
          </p:nvSpPr>
          <p:spPr>
            <a:xfrm>
              <a:off x="0" y="4427831"/>
              <a:ext cx="6900514" cy="2"/>
            </a:xfrm>
            <a:prstGeom prst="line">
              <a:avLst/>
            </a:prstGeom>
            <a:solidFill>
              <a:schemeClr val="accent6"/>
            </a:solidFill>
            <a:ln w="12700" cap="flat">
              <a:solidFill>
                <a:schemeClr val="accent6"/>
              </a:solidFill>
              <a:prstDash val="solid"/>
              <a:miter lim="800000"/>
            </a:ln>
            <a:effectLst/>
          </p:spPr>
          <p:txBody>
            <a:bodyPr wrap="square" lIns="45718" tIns="45718" rIns="45718" bIns="45718" numCol="1" anchor="t">
              <a:noAutofit/>
            </a:bodyPr>
            <a:lstStyle/>
            <a:p>
              <a:endParaRPr/>
            </a:p>
          </p:txBody>
        </p:sp>
        <p:sp>
          <p:nvSpPr>
            <p:cNvPr id="186" name="Health Management Application"/>
            <p:cNvSpPr txBox="1"/>
            <p:nvPr/>
          </p:nvSpPr>
          <p:spPr>
            <a:xfrm>
              <a:off x="0" y="4427831"/>
              <a:ext cx="1380104" cy="838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4768" tIns="64768" rIns="64768" bIns="64768" numCol="1" anchor="t">
              <a:spAutoFit/>
            </a:bodyPr>
            <a:lstStyle>
              <a:lvl1pPr defTabSz="755650">
                <a:lnSpc>
                  <a:spcPct val="90000"/>
                </a:lnSpc>
                <a:spcBef>
                  <a:spcPts val="700"/>
                </a:spcBef>
                <a:defRPr sz="1700" b="1">
                  <a:latin typeface="+mn-lt"/>
                  <a:ea typeface="+mn-ea"/>
                  <a:cs typeface="+mn-cs"/>
                  <a:sym typeface="Calibri"/>
                </a:defRPr>
              </a:lvl1pPr>
            </a:lstStyle>
            <a:p>
              <a:r>
                <a:t>Health Management Application</a:t>
              </a:r>
            </a:p>
          </p:txBody>
        </p:sp>
        <p:sp>
          <p:nvSpPr>
            <p:cNvPr id="187" name="Collaborates with third-party apps like IOS Fitness and Google Fit for health data collection."/>
            <p:cNvSpPr txBox="1"/>
            <p:nvPr/>
          </p:nvSpPr>
          <p:spPr>
            <a:xfrm>
              <a:off x="1483610" y="4453559"/>
              <a:ext cx="5416903" cy="5057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Collaborates with third-party apps like IOS Fitness and Google Fit for health data collection.</a:t>
              </a:r>
            </a:p>
          </p:txBody>
        </p:sp>
        <p:sp>
          <p:nvSpPr>
            <p:cNvPr id="188" name="Line"/>
            <p:cNvSpPr/>
            <p:nvPr/>
          </p:nvSpPr>
          <p:spPr>
            <a:xfrm>
              <a:off x="1380102" y="4968122"/>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sp>
          <p:nvSpPr>
            <p:cNvPr id="189" name="Offers tailored health suggestions based on the collected data."/>
            <p:cNvSpPr txBox="1"/>
            <p:nvPr/>
          </p:nvSpPr>
          <p:spPr>
            <a:xfrm>
              <a:off x="1483610" y="4993851"/>
              <a:ext cx="5416903" cy="296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338" tIns="53338" rIns="53338" bIns="53338" numCol="1" anchor="t">
              <a:spAutoFit/>
            </a:bodyPr>
            <a:lstStyle>
              <a:lvl1pPr defTabSz="622300">
                <a:lnSpc>
                  <a:spcPct val="90000"/>
                </a:lnSpc>
                <a:spcBef>
                  <a:spcPts val="500"/>
                </a:spcBef>
                <a:defRPr sz="1400">
                  <a:latin typeface="+mn-lt"/>
                  <a:ea typeface="+mn-ea"/>
                  <a:cs typeface="+mn-cs"/>
                  <a:sym typeface="Calibri"/>
                </a:defRPr>
              </a:lvl1pPr>
            </a:lstStyle>
            <a:p>
              <a:r>
                <a:t>Offers tailored health suggestions based on the collected data.</a:t>
              </a:r>
            </a:p>
          </p:txBody>
        </p:sp>
        <p:sp>
          <p:nvSpPr>
            <p:cNvPr id="190" name="Line"/>
            <p:cNvSpPr/>
            <p:nvPr/>
          </p:nvSpPr>
          <p:spPr>
            <a:xfrm>
              <a:off x="1380102" y="5508413"/>
              <a:ext cx="5520411" cy="2"/>
            </a:xfrm>
            <a:prstGeom prst="line">
              <a:avLst/>
            </a:prstGeom>
            <a:solidFill>
              <a:schemeClr val="accent2"/>
            </a:solidFill>
            <a:ln w="12700" cap="flat">
              <a:solidFill>
                <a:srgbClr val="F6CBBC"/>
              </a:solidFill>
              <a:prstDash val="solid"/>
              <a:miter lim="800000"/>
            </a:ln>
            <a:effectLst/>
          </p:spPr>
          <p:txBody>
            <a:bodyPr wrap="square" lIns="45718" tIns="45718" rIns="45718" bIns="45718" numCol="1" anchor="t">
              <a:noAutofit/>
            </a:bodyPr>
            <a:lstStyle/>
            <a:p>
              <a:endParaRP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Rectangle 17"/>
          <p:cNvSpPr/>
          <p:nvPr/>
        </p:nvSpPr>
        <p:spPr>
          <a:xfrm>
            <a:off x="-2" y="0"/>
            <a:ext cx="12188956"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194" name="Freeform: Shape 19"/>
          <p:cNvSpPr/>
          <p:nvPr/>
        </p:nvSpPr>
        <p:spPr>
          <a:xfrm rot="8888549">
            <a:off x="-1059475" y="-1108989"/>
            <a:ext cx="7179832" cy="5226565"/>
          </a:xfrm>
          <a:custGeom>
            <a:avLst/>
            <a:gdLst/>
            <a:ahLst/>
            <a:cxnLst>
              <a:cxn ang="0">
                <a:pos x="wd2" y="hd2"/>
              </a:cxn>
              <a:cxn ang="5400000">
                <a:pos x="wd2" y="hd2"/>
              </a:cxn>
              <a:cxn ang="10800000">
                <a:pos x="wd2" y="hd2"/>
              </a:cxn>
              <a:cxn ang="16200000">
                <a:pos x="wd2" y="hd2"/>
              </a:cxn>
            </a:cxnLst>
            <a:rect l="0" t="0" r="r" b="b"/>
            <a:pathLst>
              <a:path w="21600" h="21575" extrusionOk="0">
                <a:moveTo>
                  <a:pt x="15697" y="1918"/>
                </a:moveTo>
                <a:lnTo>
                  <a:pt x="15711" y="1916"/>
                </a:lnTo>
                <a:lnTo>
                  <a:pt x="15694" y="1913"/>
                </a:lnTo>
                <a:cubicBezTo>
                  <a:pt x="15694" y="1913"/>
                  <a:pt x="15694" y="1918"/>
                  <a:pt x="15697" y="1918"/>
                </a:cubicBezTo>
                <a:close/>
                <a:moveTo>
                  <a:pt x="14877" y="21575"/>
                </a:moveTo>
                <a:lnTo>
                  <a:pt x="423" y="9250"/>
                </a:lnTo>
                <a:lnTo>
                  <a:pt x="701" y="8474"/>
                </a:lnTo>
                <a:cubicBezTo>
                  <a:pt x="835" y="8125"/>
                  <a:pt x="978" y="7781"/>
                  <a:pt x="1130" y="7443"/>
                </a:cubicBezTo>
                <a:cubicBezTo>
                  <a:pt x="2008" y="5489"/>
                  <a:pt x="3128" y="3860"/>
                  <a:pt x="4551" y="2635"/>
                </a:cubicBezTo>
                <a:cubicBezTo>
                  <a:pt x="5835" y="1531"/>
                  <a:pt x="7237" y="869"/>
                  <a:pt x="8731" y="497"/>
                </a:cubicBezTo>
                <a:cubicBezTo>
                  <a:pt x="8676" y="487"/>
                  <a:pt x="8621" y="495"/>
                  <a:pt x="8569" y="518"/>
                </a:cubicBezTo>
                <a:cubicBezTo>
                  <a:pt x="7517" y="726"/>
                  <a:pt x="6493" y="1144"/>
                  <a:pt x="5529" y="1759"/>
                </a:cubicBezTo>
                <a:cubicBezTo>
                  <a:pt x="3451" y="3074"/>
                  <a:pt x="1786" y="5024"/>
                  <a:pt x="646" y="7770"/>
                </a:cubicBezTo>
                <a:cubicBezTo>
                  <a:pt x="510" y="8094"/>
                  <a:pt x="386" y="8426"/>
                  <a:pt x="275" y="8766"/>
                </a:cubicBezTo>
                <a:lnTo>
                  <a:pt x="193" y="9054"/>
                </a:lnTo>
                <a:lnTo>
                  <a:pt x="0" y="8889"/>
                </a:lnTo>
                <a:lnTo>
                  <a:pt x="129" y="8451"/>
                </a:lnTo>
                <a:cubicBezTo>
                  <a:pt x="727" y="6670"/>
                  <a:pt x="1628" y="5125"/>
                  <a:pt x="2779" y="3779"/>
                </a:cubicBezTo>
                <a:cubicBezTo>
                  <a:pt x="4318" y="1975"/>
                  <a:pt x="6101" y="847"/>
                  <a:pt x="8084" y="305"/>
                </a:cubicBezTo>
                <a:cubicBezTo>
                  <a:pt x="8455" y="203"/>
                  <a:pt x="8829" y="134"/>
                  <a:pt x="9206" y="84"/>
                </a:cubicBezTo>
                <a:cubicBezTo>
                  <a:pt x="9582" y="33"/>
                  <a:pt x="9954" y="12"/>
                  <a:pt x="10392" y="5"/>
                </a:cubicBezTo>
                <a:cubicBezTo>
                  <a:pt x="10830" y="-25"/>
                  <a:pt x="11318" y="85"/>
                  <a:pt x="11804" y="206"/>
                </a:cubicBezTo>
                <a:cubicBezTo>
                  <a:pt x="13266" y="569"/>
                  <a:pt x="14702" y="1062"/>
                  <a:pt x="16098" y="1762"/>
                </a:cubicBezTo>
                <a:cubicBezTo>
                  <a:pt x="17440" y="2435"/>
                  <a:pt x="18722" y="3270"/>
                  <a:pt x="19878" y="4438"/>
                </a:cubicBezTo>
                <a:cubicBezTo>
                  <a:pt x="20441" y="5006"/>
                  <a:pt x="20954" y="5637"/>
                  <a:pt x="21392" y="6363"/>
                </a:cubicBezTo>
                <a:lnTo>
                  <a:pt x="21600" y="6731"/>
                </a:lnTo>
                <a:lnTo>
                  <a:pt x="21469" y="7020"/>
                </a:lnTo>
                <a:lnTo>
                  <a:pt x="21454" y="6989"/>
                </a:lnTo>
                <a:cubicBezTo>
                  <a:pt x="20992" y="6122"/>
                  <a:pt x="20423" y="5389"/>
                  <a:pt x="19788" y="4740"/>
                </a:cubicBezTo>
                <a:cubicBezTo>
                  <a:pt x="18789" y="3717"/>
                  <a:pt x="17685" y="2957"/>
                  <a:pt x="16531" y="2326"/>
                </a:cubicBezTo>
                <a:cubicBezTo>
                  <a:pt x="16403" y="2256"/>
                  <a:pt x="16275" y="2188"/>
                  <a:pt x="16146" y="2122"/>
                </a:cubicBezTo>
                <a:cubicBezTo>
                  <a:pt x="16024" y="2060"/>
                  <a:pt x="15901" y="2003"/>
                  <a:pt x="15778" y="1943"/>
                </a:cubicBezTo>
                <a:cubicBezTo>
                  <a:pt x="16461" y="2361"/>
                  <a:pt x="17124" y="2837"/>
                  <a:pt x="17764" y="3366"/>
                </a:cubicBezTo>
                <a:cubicBezTo>
                  <a:pt x="19063" y="4458"/>
                  <a:pt x="20213" y="5780"/>
                  <a:pt x="21105" y="7493"/>
                </a:cubicBezTo>
                <a:lnTo>
                  <a:pt x="21181" y="7656"/>
                </a:lnTo>
                <a:close/>
              </a:path>
            </a:pathLst>
          </a:custGeom>
          <a:solidFill>
            <a:schemeClr val="accent2"/>
          </a:solidFill>
          <a:ln w="12700">
            <a:miter lim="400000"/>
          </a:ln>
        </p:spPr>
        <p:txBody>
          <a:bodyPr lIns="45718" tIns="45718" rIns="45718" bIns="45718" anchor="ctr"/>
          <a:lstStyle/>
          <a:p>
            <a:pPr>
              <a:defRPr>
                <a:latin typeface="+mn-lt"/>
                <a:ea typeface="+mn-ea"/>
                <a:cs typeface="+mn-cs"/>
                <a:sym typeface="Calibri"/>
              </a:defRPr>
            </a:pPr>
            <a:endParaRPr/>
          </a:p>
        </p:txBody>
      </p:sp>
      <p:sp>
        <p:nvSpPr>
          <p:cNvPr id="195" name="Title 1"/>
          <p:cNvSpPr txBox="1">
            <a:spLocks noGrp="1"/>
          </p:cNvSpPr>
          <p:nvPr>
            <p:ph type="title"/>
          </p:nvPr>
        </p:nvSpPr>
        <p:spPr>
          <a:xfrm>
            <a:off x="841244" y="673768"/>
            <a:ext cx="3644493" cy="2414492"/>
          </a:xfrm>
          <a:prstGeom prst="rect">
            <a:avLst/>
          </a:prstGeom>
        </p:spPr>
        <p:txBody>
          <a:bodyPr anchor="t"/>
          <a:lstStyle>
            <a:lvl1pPr>
              <a:defRPr sz="4600">
                <a:solidFill>
                  <a:srgbClr val="FFFFFF"/>
                </a:solidFill>
              </a:defRPr>
            </a:lvl1pPr>
          </a:lstStyle>
          <a:p>
            <a:r>
              <a:t>Non- Functional Requirements</a:t>
            </a:r>
          </a:p>
        </p:txBody>
      </p:sp>
      <p:sp>
        <p:nvSpPr>
          <p:cNvPr id="196" name="Content Placeholder 2"/>
          <p:cNvSpPr txBox="1">
            <a:spLocks noGrp="1"/>
          </p:cNvSpPr>
          <p:nvPr>
            <p:ph type="body" sz="half" idx="1"/>
          </p:nvPr>
        </p:nvSpPr>
        <p:spPr>
          <a:xfrm>
            <a:off x="6095997" y="882314"/>
            <a:ext cx="5254757" cy="5294650"/>
          </a:xfrm>
          <a:prstGeom prst="rect">
            <a:avLst/>
          </a:prstGeom>
        </p:spPr>
        <p:txBody>
          <a:bodyPr/>
          <a:lstStyle/>
          <a:p>
            <a:pPr marL="224027" indent="-224027" defTabSz="896111">
              <a:spcBef>
                <a:spcPts val="900"/>
              </a:spcBef>
              <a:defRPr sz="1666" b="1"/>
            </a:pPr>
            <a:r>
              <a:t>Performance</a:t>
            </a:r>
          </a:p>
          <a:p>
            <a:pPr marL="672084" lvl="1" indent="-224027" defTabSz="896111">
              <a:spcBef>
                <a:spcPts val="400"/>
              </a:spcBef>
              <a:defRPr sz="1666"/>
            </a:pPr>
            <a:r>
              <a:t>Aims for high responsiveness, can be scaled-up for handling up to 20,000 users per hour with main page loading in under 4 seconds and actions within 1 second.</a:t>
            </a:r>
          </a:p>
          <a:p>
            <a:pPr marL="672084" lvl="1" indent="-224027" defTabSz="896111">
              <a:spcBef>
                <a:spcPts val="400"/>
              </a:spcBef>
              <a:defRPr sz="1666"/>
            </a:pPr>
            <a:r>
              <a:t>Ensures a smooth, speedy user experience even under heavy usage.</a:t>
            </a:r>
          </a:p>
          <a:p>
            <a:pPr marL="224027" indent="-224027" defTabSz="896111">
              <a:spcBef>
                <a:spcPts val="900"/>
              </a:spcBef>
              <a:defRPr sz="1666" b="1"/>
            </a:pPr>
            <a:r>
              <a:t>Scalability</a:t>
            </a:r>
          </a:p>
          <a:p>
            <a:pPr marL="672084" lvl="1" indent="-224027" defTabSz="896111">
              <a:spcBef>
                <a:spcPts val="400"/>
              </a:spcBef>
              <a:defRPr sz="1666"/>
            </a:pPr>
            <a:r>
              <a:t>Designed to maintain optimal performance and functionality, even with 1,000 concurrent users.</a:t>
            </a:r>
          </a:p>
          <a:p>
            <a:pPr marL="672084" lvl="1" indent="-224027" defTabSz="896111">
              <a:spcBef>
                <a:spcPts val="400"/>
              </a:spcBef>
              <a:defRPr sz="1666"/>
            </a:pPr>
            <a:r>
              <a:t>Focuses on system capability to handle increased loads without compromising quality.</a:t>
            </a:r>
          </a:p>
          <a:p>
            <a:pPr marL="224027" indent="-224027" defTabSz="896111">
              <a:spcBef>
                <a:spcPts val="900"/>
              </a:spcBef>
              <a:defRPr sz="1666" b="1"/>
            </a:pPr>
            <a:r>
              <a:t>Security</a:t>
            </a:r>
          </a:p>
          <a:p>
            <a:pPr marL="672084" lvl="1" indent="-224027" defTabSz="896111">
              <a:spcBef>
                <a:spcPts val="400"/>
              </a:spcBef>
              <a:defRPr sz="1666"/>
            </a:pPr>
            <a:r>
              <a:t>Implements Third Party Authentication to safeguard against unauthorized access and harmful software.</a:t>
            </a:r>
          </a:p>
          <a:p>
            <a:pPr marL="672084" lvl="1" indent="-224027" defTabSz="896111">
              <a:spcBef>
                <a:spcPts val="400"/>
              </a:spcBef>
              <a:defRPr sz="1666"/>
            </a:pPr>
            <a:r>
              <a:t>Ensures user data privacy by limiting access to personal information and adhering to strict security standards.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2524</Words>
  <Application>Microsoft Macintosh PowerPoint</Application>
  <PresentationFormat>Widescreen</PresentationFormat>
  <Paragraphs>191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Topics Covered</vt:lpstr>
      <vt:lpstr>Overview </vt:lpstr>
      <vt:lpstr>Proposed Application</vt:lpstr>
      <vt:lpstr>Proposed Application</vt:lpstr>
      <vt:lpstr>User Analysis</vt:lpstr>
      <vt:lpstr>Functional Requirements</vt:lpstr>
      <vt:lpstr>Context Model</vt:lpstr>
      <vt:lpstr>Context Model</vt:lpstr>
      <vt:lpstr>Non- Functional Requirements</vt:lpstr>
      <vt:lpstr>Non- Functional Requirements</vt:lpstr>
      <vt:lpstr>User Interface (Login Functionality)</vt:lpstr>
      <vt:lpstr>User Interface (Task Management)</vt:lpstr>
      <vt:lpstr>User Interface (Course Management)</vt:lpstr>
      <vt:lpstr>User Interface (Course Management)</vt:lpstr>
      <vt:lpstr>User Interface(User Collaboration)</vt:lpstr>
      <vt:lpstr>User Interface(Health Management)</vt:lpstr>
      <vt:lpstr>Pseudocode</vt:lpstr>
      <vt:lpstr>Pseudocode</vt:lpstr>
      <vt:lpstr>Risk Assessment</vt:lpstr>
      <vt:lpstr>Future Goals</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Topics Covered</dc:title>
  <cp:lastModifiedBy>Srisai Bodduluri</cp:lastModifiedBy>
  <cp:revision>1</cp:revision>
  <dcterms:modified xsi:type="dcterms:W3CDTF">2024-05-07T16:17:27Z</dcterms:modified>
</cp:coreProperties>
</file>